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C84BA8-2388-4881-9F04-4C733B3E278A}" type="doc">
      <dgm:prSet loTypeId="urn:microsoft.com/office/officeart/2016/7/layout/BasicProcessNew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47516A6-3737-4AB2-AA8C-055A05A4166E}">
      <dgm:prSet/>
      <dgm:spPr/>
      <dgm:t>
        <a:bodyPr/>
        <a:lstStyle/>
        <a:p>
          <a:r>
            <a:rPr lang="fr-FR"/>
            <a:t>Continuité dans le temps</a:t>
          </a:r>
          <a:endParaRPr lang="en-US"/>
        </a:p>
      </dgm:t>
    </dgm:pt>
    <dgm:pt modelId="{AD9E5F6A-767A-4862-A321-54D97C74B707}" type="parTrans" cxnId="{6F0CEACC-86B7-4573-85ED-F541AE068201}">
      <dgm:prSet/>
      <dgm:spPr/>
      <dgm:t>
        <a:bodyPr/>
        <a:lstStyle/>
        <a:p>
          <a:endParaRPr lang="en-US"/>
        </a:p>
      </dgm:t>
    </dgm:pt>
    <dgm:pt modelId="{AC784C08-4442-44E7-A764-D285892874AB}" type="sibTrans" cxnId="{6F0CEACC-86B7-4573-85ED-F541AE068201}">
      <dgm:prSet/>
      <dgm:spPr/>
      <dgm:t>
        <a:bodyPr/>
        <a:lstStyle/>
        <a:p>
          <a:endParaRPr lang="en-US"/>
        </a:p>
      </dgm:t>
    </dgm:pt>
    <dgm:pt modelId="{78440BAB-F758-4A4C-80B9-3B31860891A9}">
      <dgm:prSet/>
      <dgm:spPr/>
      <dgm:t>
        <a:bodyPr/>
        <a:lstStyle/>
        <a:p>
          <a:r>
            <a:rPr lang="fr-FR"/>
            <a:t>Prédiction de suite logiques</a:t>
          </a:r>
          <a:endParaRPr lang="en-US"/>
        </a:p>
      </dgm:t>
    </dgm:pt>
    <dgm:pt modelId="{C8E3CFD2-3529-4EC9-96A1-FFF192B4B0C2}" type="parTrans" cxnId="{DDE6A0DC-72F9-4543-87D3-7D67C9309436}">
      <dgm:prSet/>
      <dgm:spPr/>
      <dgm:t>
        <a:bodyPr/>
        <a:lstStyle/>
        <a:p>
          <a:endParaRPr lang="en-US"/>
        </a:p>
      </dgm:t>
    </dgm:pt>
    <dgm:pt modelId="{4EA949B3-1BFD-4812-BD01-F5264E4AB622}" type="sibTrans" cxnId="{DDE6A0DC-72F9-4543-87D3-7D67C9309436}">
      <dgm:prSet/>
      <dgm:spPr/>
      <dgm:t>
        <a:bodyPr/>
        <a:lstStyle/>
        <a:p>
          <a:endParaRPr lang="en-US"/>
        </a:p>
      </dgm:t>
    </dgm:pt>
    <dgm:pt modelId="{00DC5B19-7867-475D-9633-028FBA3D7557}">
      <dgm:prSet/>
      <dgm:spPr/>
      <dgm:t>
        <a:bodyPr/>
        <a:lstStyle/>
        <a:p>
          <a:r>
            <a:rPr lang="fr-FR"/>
            <a:t>« Créativité »</a:t>
          </a:r>
          <a:endParaRPr lang="en-US"/>
        </a:p>
      </dgm:t>
    </dgm:pt>
    <dgm:pt modelId="{AE35E048-011C-441C-AD3B-D4EB6F9FCDB7}" type="parTrans" cxnId="{9216FEFB-8C24-4129-92B6-C860E810F420}">
      <dgm:prSet/>
      <dgm:spPr/>
      <dgm:t>
        <a:bodyPr/>
        <a:lstStyle/>
        <a:p>
          <a:endParaRPr lang="en-US"/>
        </a:p>
      </dgm:t>
    </dgm:pt>
    <dgm:pt modelId="{41517631-9964-40C4-9318-9A246F1EF32D}" type="sibTrans" cxnId="{9216FEFB-8C24-4129-92B6-C860E810F420}">
      <dgm:prSet/>
      <dgm:spPr/>
      <dgm:t>
        <a:bodyPr/>
        <a:lstStyle/>
        <a:p>
          <a:endParaRPr lang="en-US"/>
        </a:p>
      </dgm:t>
    </dgm:pt>
    <dgm:pt modelId="{BE04CDB6-9B9B-8B4F-8EB2-FBA07AF9A36D}" type="pres">
      <dgm:prSet presAssocID="{A5C84BA8-2388-4881-9F04-4C733B3E278A}" presName="Name0" presStyleCnt="0">
        <dgm:presLayoutVars>
          <dgm:dir/>
          <dgm:resizeHandles val="exact"/>
        </dgm:presLayoutVars>
      </dgm:prSet>
      <dgm:spPr/>
    </dgm:pt>
    <dgm:pt modelId="{7F01DEFB-1B02-A14B-9357-5AAA4B7F33B4}" type="pres">
      <dgm:prSet presAssocID="{747516A6-3737-4AB2-AA8C-055A05A4166E}" presName="node" presStyleLbl="node1" presStyleIdx="0" presStyleCnt="5">
        <dgm:presLayoutVars>
          <dgm:bulletEnabled val="1"/>
        </dgm:presLayoutVars>
      </dgm:prSet>
      <dgm:spPr/>
    </dgm:pt>
    <dgm:pt modelId="{D6123A89-4340-9A45-AD3B-7770D0300A19}" type="pres">
      <dgm:prSet presAssocID="{AC784C08-4442-44E7-A764-D285892874AB}" presName="sibTransSpacerBeforeConnector" presStyleCnt="0"/>
      <dgm:spPr/>
    </dgm:pt>
    <dgm:pt modelId="{E03C479C-7DD6-2048-BFE1-BFAFAE45957A}" type="pres">
      <dgm:prSet presAssocID="{AC784C08-4442-44E7-A764-D285892874AB}" presName="sibTrans" presStyleLbl="node1" presStyleIdx="1" presStyleCnt="5"/>
      <dgm:spPr/>
    </dgm:pt>
    <dgm:pt modelId="{64B2B2EF-9BBA-9841-AF86-BBC1CED828E3}" type="pres">
      <dgm:prSet presAssocID="{AC784C08-4442-44E7-A764-D285892874AB}" presName="sibTransSpacerAfterConnector" presStyleCnt="0"/>
      <dgm:spPr/>
    </dgm:pt>
    <dgm:pt modelId="{5A350538-5CDB-8F45-8718-ACEE423DEAC9}" type="pres">
      <dgm:prSet presAssocID="{78440BAB-F758-4A4C-80B9-3B31860891A9}" presName="node" presStyleLbl="node1" presStyleIdx="2" presStyleCnt="5">
        <dgm:presLayoutVars>
          <dgm:bulletEnabled val="1"/>
        </dgm:presLayoutVars>
      </dgm:prSet>
      <dgm:spPr/>
    </dgm:pt>
    <dgm:pt modelId="{5D46CF8A-BA36-4C49-9B01-DE1B30F63F65}" type="pres">
      <dgm:prSet presAssocID="{4EA949B3-1BFD-4812-BD01-F5264E4AB622}" presName="sibTransSpacerBeforeConnector" presStyleCnt="0"/>
      <dgm:spPr/>
    </dgm:pt>
    <dgm:pt modelId="{338712F6-CDD2-B149-8363-F6981A1F8A52}" type="pres">
      <dgm:prSet presAssocID="{4EA949B3-1BFD-4812-BD01-F5264E4AB622}" presName="sibTrans" presStyleLbl="node1" presStyleIdx="3" presStyleCnt="5"/>
      <dgm:spPr/>
    </dgm:pt>
    <dgm:pt modelId="{6958BB58-4388-524B-BC67-3AD81ECB4E69}" type="pres">
      <dgm:prSet presAssocID="{4EA949B3-1BFD-4812-BD01-F5264E4AB622}" presName="sibTransSpacerAfterConnector" presStyleCnt="0"/>
      <dgm:spPr/>
    </dgm:pt>
    <dgm:pt modelId="{62526CF1-BA0D-A344-A156-EAD091A1E4E1}" type="pres">
      <dgm:prSet presAssocID="{00DC5B19-7867-475D-9633-028FBA3D7557}" presName="node" presStyleLbl="node1" presStyleIdx="4" presStyleCnt="5">
        <dgm:presLayoutVars>
          <dgm:bulletEnabled val="1"/>
        </dgm:presLayoutVars>
      </dgm:prSet>
      <dgm:spPr/>
    </dgm:pt>
  </dgm:ptLst>
  <dgm:cxnLst>
    <dgm:cxn modelId="{9A7BAA1F-5B2C-BF48-957E-EA0AE51A7B6F}" type="presOf" srcId="{00DC5B19-7867-475D-9633-028FBA3D7557}" destId="{62526CF1-BA0D-A344-A156-EAD091A1E4E1}" srcOrd="0" destOrd="0" presId="urn:microsoft.com/office/officeart/2016/7/layout/BasicProcessNew"/>
    <dgm:cxn modelId="{46DC5527-CDBE-D44D-B762-4E1EC5ECDC2C}" type="presOf" srcId="{AC784C08-4442-44E7-A764-D285892874AB}" destId="{E03C479C-7DD6-2048-BFE1-BFAFAE45957A}" srcOrd="0" destOrd="0" presId="urn:microsoft.com/office/officeart/2016/7/layout/BasicProcessNew"/>
    <dgm:cxn modelId="{0D6F0941-562B-4E47-92C2-86D3F64CE6AD}" type="presOf" srcId="{78440BAB-F758-4A4C-80B9-3B31860891A9}" destId="{5A350538-5CDB-8F45-8718-ACEE423DEAC9}" srcOrd="0" destOrd="0" presId="urn:microsoft.com/office/officeart/2016/7/layout/BasicProcessNew"/>
    <dgm:cxn modelId="{5892D19A-474C-C648-9D80-6345F4383462}" type="presOf" srcId="{747516A6-3737-4AB2-AA8C-055A05A4166E}" destId="{7F01DEFB-1B02-A14B-9357-5AAA4B7F33B4}" srcOrd="0" destOrd="0" presId="urn:microsoft.com/office/officeart/2016/7/layout/BasicProcessNew"/>
    <dgm:cxn modelId="{F27250BA-7867-A14C-9E5A-A3DF148B378B}" type="presOf" srcId="{4EA949B3-1BFD-4812-BD01-F5264E4AB622}" destId="{338712F6-CDD2-B149-8363-F6981A1F8A52}" srcOrd="0" destOrd="0" presId="urn:microsoft.com/office/officeart/2016/7/layout/BasicProcessNew"/>
    <dgm:cxn modelId="{6F0CEACC-86B7-4573-85ED-F541AE068201}" srcId="{A5C84BA8-2388-4881-9F04-4C733B3E278A}" destId="{747516A6-3737-4AB2-AA8C-055A05A4166E}" srcOrd="0" destOrd="0" parTransId="{AD9E5F6A-767A-4862-A321-54D97C74B707}" sibTransId="{AC784C08-4442-44E7-A764-D285892874AB}"/>
    <dgm:cxn modelId="{DDE6A0DC-72F9-4543-87D3-7D67C9309436}" srcId="{A5C84BA8-2388-4881-9F04-4C733B3E278A}" destId="{78440BAB-F758-4A4C-80B9-3B31860891A9}" srcOrd="1" destOrd="0" parTransId="{C8E3CFD2-3529-4EC9-96A1-FFF192B4B0C2}" sibTransId="{4EA949B3-1BFD-4812-BD01-F5264E4AB622}"/>
    <dgm:cxn modelId="{9AE0B3E5-206C-8E4C-9D53-0BD4F5ED0960}" type="presOf" srcId="{A5C84BA8-2388-4881-9F04-4C733B3E278A}" destId="{BE04CDB6-9B9B-8B4F-8EB2-FBA07AF9A36D}" srcOrd="0" destOrd="0" presId="urn:microsoft.com/office/officeart/2016/7/layout/BasicProcessNew"/>
    <dgm:cxn modelId="{9216FEFB-8C24-4129-92B6-C860E810F420}" srcId="{A5C84BA8-2388-4881-9F04-4C733B3E278A}" destId="{00DC5B19-7867-475D-9633-028FBA3D7557}" srcOrd="2" destOrd="0" parTransId="{AE35E048-011C-441C-AD3B-D4EB6F9FCDB7}" sibTransId="{41517631-9964-40C4-9318-9A246F1EF32D}"/>
    <dgm:cxn modelId="{C42544F4-B85C-E944-8E33-C7AC3DA9B24C}" type="presParOf" srcId="{BE04CDB6-9B9B-8B4F-8EB2-FBA07AF9A36D}" destId="{7F01DEFB-1B02-A14B-9357-5AAA4B7F33B4}" srcOrd="0" destOrd="0" presId="urn:microsoft.com/office/officeart/2016/7/layout/BasicProcessNew"/>
    <dgm:cxn modelId="{2655FACC-5708-C74F-B5E7-D70F948BDFB7}" type="presParOf" srcId="{BE04CDB6-9B9B-8B4F-8EB2-FBA07AF9A36D}" destId="{D6123A89-4340-9A45-AD3B-7770D0300A19}" srcOrd="1" destOrd="0" presId="urn:microsoft.com/office/officeart/2016/7/layout/BasicProcessNew"/>
    <dgm:cxn modelId="{1919255A-FF2B-8C4E-A65B-EF8EA9ABE51E}" type="presParOf" srcId="{BE04CDB6-9B9B-8B4F-8EB2-FBA07AF9A36D}" destId="{E03C479C-7DD6-2048-BFE1-BFAFAE45957A}" srcOrd="2" destOrd="0" presId="urn:microsoft.com/office/officeart/2016/7/layout/BasicProcessNew"/>
    <dgm:cxn modelId="{77A6F5C4-25CB-5F49-B040-2021E1A1D13B}" type="presParOf" srcId="{BE04CDB6-9B9B-8B4F-8EB2-FBA07AF9A36D}" destId="{64B2B2EF-9BBA-9841-AF86-BBC1CED828E3}" srcOrd="3" destOrd="0" presId="urn:microsoft.com/office/officeart/2016/7/layout/BasicProcessNew"/>
    <dgm:cxn modelId="{1ADBAA7E-2B51-7448-8636-4973FB0FA421}" type="presParOf" srcId="{BE04CDB6-9B9B-8B4F-8EB2-FBA07AF9A36D}" destId="{5A350538-5CDB-8F45-8718-ACEE423DEAC9}" srcOrd="4" destOrd="0" presId="urn:microsoft.com/office/officeart/2016/7/layout/BasicProcessNew"/>
    <dgm:cxn modelId="{CD6E51D0-0650-C64F-BDD8-7F84170EB1B1}" type="presParOf" srcId="{BE04CDB6-9B9B-8B4F-8EB2-FBA07AF9A36D}" destId="{5D46CF8A-BA36-4C49-9B01-DE1B30F63F65}" srcOrd="5" destOrd="0" presId="urn:microsoft.com/office/officeart/2016/7/layout/BasicProcessNew"/>
    <dgm:cxn modelId="{0E72BBB8-841F-BB48-B240-421B11179890}" type="presParOf" srcId="{BE04CDB6-9B9B-8B4F-8EB2-FBA07AF9A36D}" destId="{338712F6-CDD2-B149-8363-F6981A1F8A52}" srcOrd="6" destOrd="0" presId="urn:microsoft.com/office/officeart/2016/7/layout/BasicProcessNew"/>
    <dgm:cxn modelId="{22259E3D-857A-6C4F-89EE-BBD50B3A437C}" type="presParOf" srcId="{BE04CDB6-9B9B-8B4F-8EB2-FBA07AF9A36D}" destId="{6958BB58-4388-524B-BC67-3AD81ECB4E69}" srcOrd="7" destOrd="0" presId="urn:microsoft.com/office/officeart/2016/7/layout/BasicProcessNew"/>
    <dgm:cxn modelId="{8F5EF814-3CF6-8D48-8588-4377694CDECD}" type="presParOf" srcId="{BE04CDB6-9B9B-8B4F-8EB2-FBA07AF9A36D}" destId="{62526CF1-BA0D-A344-A156-EAD091A1E4E1}" srcOrd="8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25CC92-C54C-49DC-8183-78548B48AC8F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E6905C6-2700-4CE2-987D-FBBEE32A0BE3}">
      <dgm:prSet/>
      <dgm:spPr/>
      <dgm:t>
        <a:bodyPr/>
        <a:lstStyle/>
        <a:p>
          <a:r>
            <a:rPr lang="fr-FR" baseline="0" dirty="0"/>
            <a:t>Série-vers-série</a:t>
          </a:r>
          <a:endParaRPr lang="en-US" dirty="0"/>
        </a:p>
      </dgm:t>
    </dgm:pt>
    <dgm:pt modelId="{E90299AA-5174-4F0B-8674-53ED54B79318}" type="parTrans" cxnId="{50FA5457-1247-46A8-84B9-3DBD15FCBB9B}">
      <dgm:prSet/>
      <dgm:spPr/>
      <dgm:t>
        <a:bodyPr/>
        <a:lstStyle/>
        <a:p>
          <a:endParaRPr lang="en-US"/>
        </a:p>
      </dgm:t>
    </dgm:pt>
    <dgm:pt modelId="{1582AF99-4884-4252-B997-7FD82E9AF243}" type="sibTrans" cxnId="{50FA5457-1247-46A8-84B9-3DBD15FCBB9B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6B787A78-C1B0-402F-835E-D8C888F0EDAC}">
      <dgm:prSet/>
      <dgm:spPr/>
      <dgm:t>
        <a:bodyPr/>
        <a:lstStyle/>
        <a:p>
          <a:r>
            <a:rPr lang="fr-FR" baseline="0" dirty="0"/>
            <a:t>Série-vers-vecteur</a:t>
          </a:r>
          <a:endParaRPr lang="en-US" dirty="0"/>
        </a:p>
      </dgm:t>
    </dgm:pt>
    <dgm:pt modelId="{0665C490-D310-43A6-AA9C-DCC40C746091}" type="parTrans" cxnId="{0EA50557-560A-4CBA-98E7-1FFC02CA6E60}">
      <dgm:prSet/>
      <dgm:spPr/>
      <dgm:t>
        <a:bodyPr/>
        <a:lstStyle/>
        <a:p>
          <a:endParaRPr lang="en-US"/>
        </a:p>
      </dgm:t>
    </dgm:pt>
    <dgm:pt modelId="{0F9B9351-E949-49BA-ACD3-734AEAEDC4C5}" type="sibTrans" cxnId="{0EA50557-560A-4CBA-98E7-1FFC02CA6E60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3B959878-777B-4D69-A6D9-C3BE43CB2AFA}">
      <dgm:prSet/>
      <dgm:spPr/>
      <dgm:t>
        <a:bodyPr/>
        <a:lstStyle/>
        <a:p>
          <a:r>
            <a:rPr lang="fr-FR" baseline="0" dirty="0"/>
            <a:t>Vecteur-vers-série</a:t>
          </a:r>
          <a:endParaRPr lang="en-US" dirty="0"/>
        </a:p>
      </dgm:t>
    </dgm:pt>
    <dgm:pt modelId="{22D7F16B-184C-4EDF-A9E9-F34B5B76B5A8}" type="parTrans" cxnId="{30BDBA71-C13E-4BED-B841-4768B3A31129}">
      <dgm:prSet/>
      <dgm:spPr/>
      <dgm:t>
        <a:bodyPr/>
        <a:lstStyle/>
        <a:p>
          <a:endParaRPr lang="en-US"/>
        </a:p>
      </dgm:t>
    </dgm:pt>
    <dgm:pt modelId="{C115BAC2-1540-4861-858E-EA91CCA3A672}" type="sibTrans" cxnId="{30BDBA71-C13E-4BED-B841-4768B3A31129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A0C79B8E-7CF3-436C-8224-8FD7823AC8FD}">
      <dgm:prSet/>
      <dgm:spPr/>
      <dgm:t>
        <a:bodyPr/>
        <a:lstStyle/>
        <a:p>
          <a:r>
            <a:rPr lang="fr-FR" baseline="0" dirty="0"/>
            <a:t>Série-vers-série différé</a:t>
          </a:r>
          <a:endParaRPr lang="en-US" dirty="0"/>
        </a:p>
      </dgm:t>
    </dgm:pt>
    <dgm:pt modelId="{4FD24146-5A73-43E8-878C-1774A342B74F}" type="parTrans" cxnId="{EA6958A6-1A64-4234-A00F-341E8EA01E5F}">
      <dgm:prSet/>
      <dgm:spPr/>
      <dgm:t>
        <a:bodyPr/>
        <a:lstStyle/>
        <a:p>
          <a:endParaRPr lang="en-US"/>
        </a:p>
      </dgm:t>
    </dgm:pt>
    <dgm:pt modelId="{B815D9A7-8FDC-460A-9E40-607BF86F28A7}" type="sibTrans" cxnId="{EA6958A6-1A64-4234-A00F-341E8EA01E5F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2D667064-398A-6040-BB5A-47FAA2852514}" type="pres">
      <dgm:prSet presAssocID="{4D25CC92-C54C-49DC-8183-78548B48AC8F}" presName="Name0" presStyleCnt="0">
        <dgm:presLayoutVars>
          <dgm:animLvl val="lvl"/>
          <dgm:resizeHandles val="exact"/>
        </dgm:presLayoutVars>
      </dgm:prSet>
      <dgm:spPr/>
    </dgm:pt>
    <dgm:pt modelId="{47FE1EF5-B329-7240-A16F-BCECFB24842A}" type="pres">
      <dgm:prSet presAssocID="{3E6905C6-2700-4CE2-987D-FBBEE32A0BE3}" presName="compositeNode" presStyleCnt="0">
        <dgm:presLayoutVars>
          <dgm:bulletEnabled val="1"/>
        </dgm:presLayoutVars>
      </dgm:prSet>
      <dgm:spPr/>
    </dgm:pt>
    <dgm:pt modelId="{1B19EFD4-5DA9-0A4D-939C-03F2A08175C7}" type="pres">
      <dgm:prSet presAssocID="{3E6905C6-2700-4CE2-987D-FBBEE32A0BE3}" presName="bgRect" presStyleLbl="alignNode1" presStyleIdx="0" presStyleCnt="4"/>
      <dgm:spPr/>
    </dgm:pt>
    <dgm:pt modelId="{BD77BEF9-FB8B-3A47-A398-A435F696F7B7}" type="pres">
      <dgm:prSet presAssocID="{1582AF99-4884-4252-B997-7FD82E9AF243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FC8EB05E-D22C-154D-8B37-8EE8E37FF601}" type="pres">
      <dgm:prSet presAssocID="{3E6905C6-2700-4CE2-987D-FBBEE32A0BE3}" presName="nodeRect" presStyleLbl="alignNode1" presStyleIdx="0" presStyleCnt="4">
        <dgm:presLayoutVars>
          <dgm:bulletEnabled val="1"/>
        </dgm:presLayoutVars>
      </dgm:prSet>
      <dgm:spPr/>
    </dgm:pt>
    <dgm:pt modelId="{CD09DE18-5303-BE46-B413-9CE93CBC1476}" type="pres">
      <dgm:prSet presAssocID="{1582AF99-4884-4252-B997-7FD82E9AF243}" presName="sibTrans" presStyleCnt="0"/>
      <dgm:spPr/>
    </dgm:pt>
    <dgm:pt modelId="{634EE0C7-4554-AE43-8A7B-64C94D653CF1}" type="pres">
      <dgm:prSet presAssocID="{6B787A78-C1B0-402F-835E-D8C888F0EDAC}" presName="compositeNode" presStyleCnt="0">
        <dgm:presLayoutVars>
          <dgm:bulletEnabled val="1"/>
        </dgm:presLayoutVars>
      </dgm:prSet>
      <dgm:spPr/>
    </dgm:pt>
    <dgm:pt modelId="{B648EBB4-32EB-3448-B686-17C49A82AF3E}" type="pres">
      <dgm:prSet presAssocID="{6B787A78-C1B0-402F-835E-D8C888F0EDAC}" presName="bgRect" presStyleLbl="alignNode1" presStyleIdx="1" presStyleCnt="4"/>
      <dgm:spPr/>
    </dgm:pt>
    <dgm:pt modelId="{351602F8-6239-504E-A649-DFBC99FAB774}" type="pres">
      <dgm:prSet presAssocID="{0F9B9351-E949-49BA-ACD3-734AEAEDC4C5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3AA02C38-1416-454F-870C-2B727DCB9CD0}" type="pres">
      <dgm:prSet presAssocID="{6B787A78-C1B0-402F-835E-D8C888F0EDAC}" presName="nodeRect" presStyleLbl="alignNode1" presStyleIdx="1" presStyleCnt="4">
        <dgm:presLayoutVars>
          <dgm:bulletEnabled val="1"/>
        </dgm:presLayoutVars>
      </dgm:prSet>
      <dgm:spPr/>
    </dgm:pt>
    <dgm:pt modelId="{D2823C84-8FC9-374D-AFD4-46D6C7254F33}" type="pres">
      <dgm:prSet presAssocID="{0F9B9351-E949-49BA-ACD3-734AEAEDC4C5}" presName="sibTrans" presStyleCnt="0"/>
      <dgm:spPr/>
    </dgm:pt>
    <dgm:pt modelId="{468A09C3-9E48-4A45-B5D2-00C8714DD800}" type="pres">
      <dgm:prSet presAssocID="{3B959878-777B-4D69-A6D9-C3BE43CB2AFA}" presName="compositeNode" presStyleCnt="0">
        <dgm:presLayoutVars>
          <dgm:bulletEnabled val="1"/>
        </dgm:presLayoutVars>
      </dgm:prSet>
      <dgm:spPr/>
    </dgm:pt>
    <dgm:pt modelId="{A92FF294-D39D-964B-B6F4-5FDFB980D2BB}" type="pres">
      <dgm:prSet presAssocID="{3B959878-777B-4D69-A6D9-C3BE43CB2AFA}" presName="bgRect" presStyleLbl="alignNode1" presStyleIdx="2" presStyleCnt="4"/>
      <dgm:spPr/>
    </dgm:pt>
    <dgm:pt modelId="{1613D8FB-9973-2743-9D27-ED551AAA1C7F}" type="pres">
      <dgm:prSet presAssocID="{C115BAC2-1540-4861-858E-EA91CCA3A672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3914B643-0FC5-3242-9FB4-000295A9C8C7}" type="pres">
      <dgm:prSet presAssocID="{3B959878-777B-4D69-A6D9-C3BE43CB2AFA}" presName="nodeRect" presStyleLbl="alignNode1" presStyleIdx="2" presStyleCnt="4">
        <dgm:presLayoutVars>
          <dgm:bulletEnabled val="1"/>
        </dgm:presLayoutVars>
      </dgm:prSet>
      <dgm:spPr/>
    </dgm:pt>
    <dgm:pt modelId="{76EDFAC0-6C08-2848-B386-059F70E3180B}" type="pres">
      <dgm:prSet presAssocID="{C115BAC2-1540-4861-858E-EA91CCA3A672}" presName="sibTrans" presStyleCnt="0"/>
      <dgm:spPr/>
    </dgm:pt>
    <dgm:pt modelId="{F23D766E-8C64-534B-B238-E0591950CBC5}" type="pres">
      <dgm:prSet presAssocID="{A0C79B8E-7CF3-436C-8224-8FD7823AC8FD}" presName="compositeNode" presStyleCnt="0">
        <dgm:presLayoutVars>
          <dgm:bulletEnabled val="1"/>
        </dgm:presLayoutVars>
      </dgm:prSet>
      <dgm:spPr/>
    </dgm:pt>
    <dgm:pt modelId="{326CEFCC-9772-844C-8423-1CF3F597C64B}" type="pres">
      <dgm:prSet presAssocID="{A0C79B8E-7CF3-436C-8224-8FD7823AC8FD}" presName="bgRect" presStyleLbl="alignNode1" presStyleIdx="3" presStyleCnt="4"/>
      <dgm:spPr/>
    </dgm:pt>
    <dgm:pt modelId="{EAAC1C20-8892-7647-91C9-2A2379D02EB4}" type="pres">
      <dgm:prSet presAssocID="{B815D9A7-8FDC-460A-9E40-607BF86F28A7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B3D40E4E-B035-E24A-86CC-DD64F50C5C75}" type="pres">
      <dgm:prSet presAssocID="{A0C79B8E-7CF3-436C-8224-8FD7823AC8FD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33A3A605-2816-F345-9E77-494CC5A4540B}" type="presOf" srcId="{6B787A78-C1B0-402F-835E-D8C888F0EDAC}" destId="{B648EBB4-32EB-3448-B686-17C49A82AF3E}" srcOrd="0" destOrd="0" presId="urn:microsoft.com/office/officeart/2016/7/layout/LinearBlockProcessNumbered"/>
    <dgm:cxn modelId="{F6A16210-E7A5-7D4C-9257-EB2688202F68}" type="presOf" srcId="{B815D9A7-8FDC-460A-9E40-607BF86F28A7}" destId="{EAAC1C20-8892-7647-91C9-2A2379D02EB4}" srcOrd="0" destOrd="0" presId="urn:microsoft.com/office/officeart/2016/7/layout/LinearBlockProcessNumbered"/>
    <dgm:cxn modelId="{39015615-A924-1C40-AD47-C079CE3C34D0}" type="presOf" srcId="{3B959878-777B-4D69-A6D9-C3BE43CB2AFA}" destId="{A92FF294-D39D-964B-B6F4-5FDFB980D2BB}" srcOrd="0" destOrd="0" presId="urn:microsoft.com/office/officeart/2016/7/layout/LinearBlockProcessNumbered"/>
    <dgm:cxn modelId="{9A46FA27-BFD6-2040-83C3-E2062AE98043}" type="presOf" srcId="{3B959878-777B-4D69-A6D9-C3BE43CB2AFA}" destId="{3914B643-0FC5-3242-9FB4-000295A9C8C7}" srcOrd="1" destOrd="0" presId="urn:microsoft.com/office/officeart/2016/7/layout/LinearBlockProcessNumbered"/>
    <dgm:cxn modelId="{B51D122A-4806-B244-AF19-5485A955BCC7}" type="presOf" srcId="{1582AF99-4884-4252-B997-7FD82E9AF243}" destId="{BD77BEF9-FB8B-3A47-A398-A435F696F7B7}" srcOrd="0" destOrd="0" presId="urn:microsoft.com/office/officeart/2016/7/layout/LinearBlockProcessNumbered"/>
    <dgm:cxn modelId="{578E6F2C-F657-3844-9AE6-8098CD5CD527}" type="presOf" srcId="{4D25CC92-C54C-49DC-8183-78548B48AC8F}" destId="{2D667064-398A-6040-BB5A-47FAA2852514}" srcOrd="0" destOrd="0" presId="urn:microsoft.com/office/officeart/2016/7/layout/LinearBlockProcessNumbered"/>
    <dgm:cxn modelId="{EE7C4930-C26A-1C4A-8AF1-26744F8F6376}" type="presOf" srcId="{A0C79B8E-7CF3-436C-8224-8FD7823AC8FD}" destId="{B3D40E4E-B035-E24A-86CC-DD64F50C5C75}" srcOrd="1" destOrd="0" presId="urn:microsoft.com/office/officeart/2016/7/layout/LinearBlockProcessNumbered"/>
    <dgm:cxn modelId="{0EA50557-560A-4CBA-98E7-1FFC02CA6E60}" srcId="{4D25CC92-C54C-49DC-8183-78548B48AC8F}" destId="{6B787A78-C1B0-402F-835E-D8C888F0EDAC}" srcOrd="1" destOrd="0" parTransId="{0665C490-D310-43A6-AA9C-DCC40C746091}" sibTransId="{0F9B9351-E949-49BA-ACD3-734AEAEDC4C5}"/>
    <dgm:cxn modelId="{50FA5457-1247-46A8-84B9-3DBD15FCBB9B}" srcId="{4D25CC92-C54C-49DC-8183-78548B48AC8F}" destId="{3E6905C6-2700-4CE2-987D-FBBEE32A0BE3}" srcOrd="0" destOrd="0" parTransId="{E90299AA-5174-4F0B-8674-53ED54B79318}" sibTransId="{1582AF99-4884-4252-B997-7FD82E9AF243}"/>
    <dgm:cxn modelId="{5A99F657-0DC7-764F-BF9E-AFF2A2D7F73A}" type="presOf" srcId="{3E6905C6-2700-4CE2-987D-FBBEE32A0BE3}" destId="{1B19EFD4-5DA9-0A4D-939C-03F2A08175C7}" srcOrd="0" destOrd="0" presId="urn:microsoft.com/office/officeart/2016/7/layout/LinearBlockProcessNumbered"/>
    <dgm:cxn modelId="{E6F6C169-7B3B-4448-A0E7-72DFB3994D71}" type="presOf" srcId="{6B787A78-C1B0-402F-835E-D8C888F0EDAC}" destId="{3AA02C38-1416-454F-870C-2B727DCB9CD0}" srcOrd="1" destOrd="0" presId="urn:microsoft.com/office/officeart/2016/7/layout/LinearBlockProcessNumbered"/>
    <dgm:cxn modelId="{30BDBA71-C13E-4BED-B841-4768B3A31129}" srcId="{4D25CC92-C54C-49DC-8183-78548B48AC8F}" destId="{3B959878-777B-4D69-A6D9-C3BE43CB2AFA}" srcOrd="2" destOrd="0" parTransId="{22D7F16B-184C-4EDF-A9E9-F34B5B76B5A8}" sibTransId="{C115BAC2-1540-4861-858E-EA91CCA3A672}"/>
    <dgm:cxn modelId="{49F86E79-0B7A-544A-A1ED-D1B6EEE79900}" type="presOf" srcId="{3E6905C6-2700-4CE2-987D-FBBEE32A0BE3}" destId="{FC8EB05E-D22C-154D-8B37-8EE8E37FF601}" srcOrd="1" destOrd="0" presId="urn:microsoft.com/office/officeart/2016/7/layout/LinearBlockProcessNumbered"/>
    <dgm:cxn modelId="{EA6958A6-1A64-4234-A00F-341E8EA01E5F}" srcId="{4D25CC92-C54C-49DC-8183-78548B48AC8F}" destId="{A0C79B8E-7CF3-436C-8224-8FD7823AC8FD}" srcOrd="3" destOrd="0" parTransId="{4FD24146-5A73-43E8-878C-1774A342B74F}" sibTransId="{B815D9A7-8FDC-460A-9E40-607BF86F28A7}"/>
    <dgm:cxn modelId="{11748DB7-9EFB-5A41-85A5-15E20A27322D}" type="presOf" srcId="{C115BAC2-1540-4861-858E-EA91CCA3A672}" destId="{1613D8FB-9973-2743-9D27-ED551AAA1C7F}" srcOrd="0" destOrd="0" presId="urn:microsoft.com/office/officeart/2016/7/layout/LinearBlockProcessNumbered"/>
    <dgm:cxn modelId="{D16AFBE3-C919-DB46-BEDA-DEFC387EB4E1}" type="presOf" srcId="{0F9B9351-E949-49BA-ACD3-734AEAEDC4C5}" destId="{351602F8-6239-504E-A649-DFBC99FAB774}" srcOrd="0" destOrd="0" presId="urn:microsoft.com/office/officeart/2016/7/layout/LinearBlockProcessNumbered"/>
    <dgm:cxn modelId="{561B39EB-13FA-FF4D-AB0A-63024C39E270}" type="presOf" srcId="{A0C79B8E-7CF3-436C-8224-8FD7823AC8FD}" destId="{326CEFCC-9772-844C-8423-1CF3F597C64B}" srcOrd="0" destOrd="0" presId="urn:microsoft.com/office/officeart/2016/7/layout/LinearBlockProcessNumbered"/>
    <dgm:cxn modelId="{7E8891F1-517D-8943-B5C2-12CBF4861C58}" type="presParOf" srcId="{2D667064-398A-6040-BB5A-47FAA2852514}" destId="{47FE1EF5-B329-7240-A16F-BCECFB24842A}" srcOrd="0" destOrd="0" presId="urn:microsoft.com/office/officeart/2016/7/layout/LinearBlockProcessNumbered"/>
    <dgm:cxn modelId="{E7A1AC99-64F7-1C4D-9BDA-691E3AABBAD9}" type="presParOf" srcId="{47FE1EF5-B329-7240-A16F-BCECFB24842A}" destId="{1B19EFD4-5DA9-0A4D-939C-03F2A08175C7}" srcOrd="0" destOrd="0" presId="urn:microsoft.com/office/officeart/2016/7/layout/LinearBlockProcessNumbered"/>
    <dgm:cxn modelId="{4ECD2AA7-A127-FF4A-B5AC-232517C9C0CC}" type="presParOf" srcId="{47FE1EF5-B329-7240-A16F-BCECFB24842A}" destId="{BD77BEF9-FB8B-3A47-A398-A435F696F7B7}" srcOrd="1" destOrd="0" presId="urn:microsoft.com/office/officeart/2016/7/layout/LinearBlockProcessNumbered"/>
    <dgm:cxn modelId="{42CD0507-986A-EC41-B48C-91249BA9ACE7}" type="presParOf" srcId="{47FE1EF5-B329-7240-A16F-BCECFB24842A}" destId="{FC8EB05E-D22C-154D-8B37-8EE8E37FF601}" srcOrd="2" destOrd="0" presId="urn:microsoft.com/office/officeart/2016/7/layout/LinearBlockProcessNumbered"/>
    <dgm:cxn modelId="{B0D7E955-52AF-D64F-8479-4921555F5DAE}" type="presParOf" srcId="{2D667064-398A-6040-BB5A-47FAA2852514}" destId="{CD09DE18-5303-BE46-B413-9CE93CBC1476}" srcOrd="1" destOrd="0" presId="urn:microsoft.com/office/officeart/2016/7/layout/LinearBlockProcessNumbered"/>
    <dgm:cxn modelId="{33A4B376-6137-A04A-84A0-729BC3A1B72F}" type="presParOf" srcId="{2D667064-398A-6040-BB5A-47FAA2852514}" destId="{634EE0C7-4554-AE43-8A7B-64C94D653CF1}" srcOrd="2" destOrd="0" presId="urn:microsoft.com/office/officeart/2016/7/layout/LinearBlockProcessNumbered"/>
    <dgm:cxn modelId="{14BC6367-1E9E-674B-822B-EF774228D822}" type="presParOf" srcId="{634EE0C7-4554-AE43-8A7B-64C94D653CF1}" destId="{B648EBB4-32EB-3448-B686-17C49A82AF3E}" srcOrd="0" destOrd="0" presId="urn:microsoft.com/office/officeart/2016/7/layout/LinearBlockProcessNumbered"/>
    <dgm:cxn modelId="{A9047630-2EA7-6A41-8F3F-4B581628194D}" type="presParOf" srcId="{634EE0C7-4554-AE43-8A7B-64C94D653CF1}" destId="{351602F8-6239-504E-A649-DFBC99FAB774}" srcOrd="1" destOrd="0" presId="urn:microsoft.com/office/officeart/2016/7/layout/LinearBlockProcessNumbered"/>
    <dgm:cxn modelId="{DE4C82FA-71DD-C24A-9513-0021A3A25631}" type="presParOf" srcId="{634EE0C7-4554-AE43-8A7B-64C94D653CF1}" destId="{3AA02C38-1416-454F-870C-2B727DCB9CD0}" srcOrd="2" destOrd="0" presId="urn:microsoft.com/office/officeart/2016/7/layout/LinearBlockProcessNumbered"/>
    <dgm:cxn modelId="{6FCE24E2-C9F8-AD4A-B5E5-C2703AF97A81}" type="presParOf" srcId="{2D667064-398A-6040-BB5A-47FAA2852514}" destId="{D2823C84-8FC9-374D-AFD4-46D6C7254F33}" srcOrd="3" destOrd="0" presId="urn:microsoft.com/office/officeart/2016/7/layout/LinearBlockProcessNumbered"/>
    <dgm:cxn modelId="{295BD2EC-5C37-584F-AE21-2D1FDA7E4467}" type="presParOf" srcId="{2D667064-398A-6040-BB5A-47FAA2852514}" destId="{468A09C3-9E48-4A45-B5D2-00C8714DD800}" srcOrd="4" destOrd="0" presId="urn:microsoft.com/office/officeart/2016/7/layout/LinearBlockProcessNumbered"/>
    <dgm:cxn modelId="{1C350698-ED81-F144-B713-BE49BDFF991F}" type="presParOf" srcId="{468A09C3-9E48-4A45-B5D2-00C8714DD800}" destId="{A92FF294-D39D-964B-B6F4-5FDFB980D2BB}" srcOrd="0" destOrd="0" presId="urn:microsoft.com/office/officeart/2016/7/layout/LinearBlockProcessNumbered"/>
    <dgm:cxn modelId="{25D69C22-5AC1-504E-83CB-C7928C1D83B7}" type="presParOf" srcId="{468A09C3-9E48-4A45-B5D2-00C8714DD800}" destId="{1613D8FB-9973-2743-9D27-ED551AAA1C7F}" srcOrd="1" destOrd="0" presId="urn:microsoft.com/office/officeart/2016/7/layout/LinearBlockProcessNumbered"/>
    <dgm:cxn modelId="{E877C984-AD83-2E47-8B86-CDD52AF79747}" type="presParOf" srcId="{468A09C3-9E48-4A45-B5D2-00C8714DD800}" destId="{3914B643-0FC5-3242-9FB4-000295A9C8C7}" srcOrd="2" destOrd="0" presId="urn:microsoft.com/office/officeart/2016/7/layout/LinearBlockProcessNumbered"/>
    <dgm:cxn modelId="{3D6F2370-B3E8-0B47-8AAE-2AE8066C2590}" type="presParOf" srcId="{2D667064-398A-6040-BB5A-47FAA2852514}" destId="{76EDFAC0-6C08-2848-B386-059F70E3180B}" srcOrd="5" destOrd="0" presId="urn:microsoft.com/office/officeart/2016/7/layout/LinearBlockProcessNumbered"/>
    <dgm:cxn modelId="{602CD0E9-82E9-1046-8EA6-61040B905584}" type="presParOf" srcId="{2D667064-398A-6040-BB5A-47FAA2852514}" destId="{F23D766E-8C64-534B-B238-E0591950CBC5}" srcOrd="6" destOrd="0" presId="urn:microsoft.com/office/officeart/2016/7/layout/LinearBlockProcessNumbered"/>
    <dgm:cxn modelId="{205F6D72-1A6C-A34A-A8A6-CE646CDE0446}" type="presParOf" srcId="{F23D766E-8C64-534B-B238-E0591950CBC5}" destId="{326CEFCC-9772-844C-8423-1CF3F597C64B}" srcOrd="0" destOrd="0" presId="urn:microsoft.com/office/officeart/2016/7/layout/LinearBlockProcessNumbered"/>
    <dgm:cxn modelId="{40CAF92A-E137-FF42-9706-17513B3CDFFD}" type="presParOf" srcId="{F23D766E-8C64-534B-B238-E0591950CBC5}" destId="{EAAC1C20-8892-7647-91C9-2A2379D02EB4}" srcOrd="1" destOrd="0" presId="urn:microsoft.com/office/officeart/2016/7/layout/LinearBlockProcessNumbered"/>
    <dgm:cxn modelId="{BC093072-4FFB-8E4C-971D-439A90380768}" type="presParOf" srcId="{F23D766E-8C64-534B-B238-E0591950CBC5}" destId="{B3D40E4E-B035-E24A-86CC-DD64F50C5C7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1DEFB-1B02-A14B-9357-5AAA4B7F33B4}">
      <dsp:nvSpPr>
        <dsp:cNvPr id="0" name=""/>
        <dsp:cNvSpPr/>
      </dsp:nvSpPr>
      <dsp:spPr>
        <a:xfrm>
          <a:off x="1324" y="935593"/>
          <a:ext cx="2850356" cy="171021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Continuité dans le temps</a:t>
          </a:r>
          <a:endParaRPr lang="en-US" sz="3600" kern="1200"/>
        </a:p>
      </dsp:txBody>
      <dsp:txXfrm>
        <a:off x="1324" y="935593"/>
        <a:ext cx="2850356" cy="1710213"/>
      </dsp:txXfrm>
    </dsp:sp>
    <dsp:sp modelId="{E03C479C-7DD6-2048-BFE1-BFAFAE45957A}">
      <dsp:nvSpPr>
        <dsp:cNvPr id="0" name=""/>
        <dsp:cNvSpPr/>
      </dsp:nvSpPr>
      <dsp:spPr>
        <a:xfrm>
          <a:off x="2899774" y="1669199"/>
          <a:ext cx="427553" cy="24300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2">
                <a:hueOff val="-41413"/>
                <a:satOff val="-13584"/>
                <a:lumOff val="-4951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41413"/>
                <a:satOff val="-13584"/>
                <a:lumOff val="-4951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41413"/>
                <a:satOff val="-13584"/>
                <a:lumOff val="-4951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350538-5CDB-8F45-8718-ACEE423DEAC9}">
      <dsp:nvSpPr>
        <dsp:cNvPr id="0" name=""/>
        <dsp:cNvSpPr/>
      </dsp:nvSpPr>
      <dsp:spPr>
        <a:xfrm>
          <a:off x="3375421" y="935593"/>
          <a:ext cx="2850356" cy="1710213"/>
        </a:xfrm>
        <a:prstGeom prst="rect">
          <a:avLst/>
        </a:prstGeom>
        <a:gradFill rotWithShape="0">
          <a:gsLst>
            <a:gs pos="0">
              <a:schemeClr val="accent2">
                <a:hueOff val="-82827"/>
                <a:satOff val="-27168"/>
                <a:lumOff val="-9901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82827"/>
                <a:satOff val="-27168"/>
                <a:lumOff val="-9901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82827"/>
                <a:satOff val="-27168"/>
                <a:lumOff val="-9901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Prédiction de suite logiques</a:t>
          </a:r>
          <a:endParaRPr lang="en-US" sz="3600" kern="1200"/>
        </a:p>
      </dsp:txBody>
      <dsp:txXfrm>
        <a:off x="3375421" y="935593"/>
        <a:ext cx="2850356" cy="1710213"/>
      </dsp:txXfrm>
    </dsp:sp>
    <dsp:sp modelId="{338712F6-CDD2-B149-8363-F6981A1F8A52}">
      <dsp:nvSpPr>
        <dsp:cNvPr id="0" name=""/>
        <dsp:cNvSpPr/>
      </dsp:nvSpPr>
      <dsp:spPr>
        <a:xfrm>
          <a:off x="6273871" y="1669199"/>
          <a:ext cx="427553" cy="24300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2">
                <a:hueOff val="-124240"/>
                <a:satOff val="-40751"/>
                <a:lumOff val="-14852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124240"/>
                <a:satOff val="-40751"/>
                <a:lumOff val="-14852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124240"/>
                <a:satOff val="-40751"/>
                <a:lumOff val="-14852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526CF1-BA0D-A344-A156-EAD091A1E4E1}">
      <dsp:nvSpPr>
        <dsp:cNvPr id="0" name=""/>
        <dsp:cNvSpPr/>
      </dsp:nvSpPr>
      <dsp:spPr>
        <a:xfrm>
          <a:off x="6749519" y="935593"/>
          <a:ext cx="2850356" cy="1710213"/>
        </a:xfrm>
        <a:prstGeom prst="rect">
          <a:avLst/>
        </a:prstGeom>
        <a:gradFill rotWithShape="0">
          <a:gsLst>
            <a:gs pos="0">
              <a:schemeClr val="accent2">
                <a:hueOff val="-165654"/>
                <a:satOff val="-54335"/>
                <a:lumOff val="-1980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165654"/>
                <a:satOff val="-54335"/>
                <a:lumOff val="-1980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165654"/>
                <a:satOff val="-54335"/>
                <a:lumOff val="-1980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« Créativité »</a:t>
          </a:r>
          <a:endParaRPr lang="en-US" sz="3600" kern="1200"/>
        </a:p>
      </dsp:txBody>
      <dsp:txXfrm>
        <a:off x="6749519" y="935593"/>
        <a:ext cx="2850356" cy="17102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9EFD4-5DA9-0A4D-939C-03F2A08175C7}">
      <dsp:nvSpPr>
        <dsp:cNvPr id="0" name=""/>
        <dsp:cNvSpPr/>
      </dsp:nvSpPr>
      <dsp:spPr>
        <a:xfrm>
          <a:off x="212" y="247590"/>
          <a:ext cx="2571849" cy="30862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42" tIns="0" rIns="25404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baseline="0" dirty="0"/>
            <a:t>Série-vers-série</a:t>
          </a:r>
          <a:endParaRPr lang="en-US" sz="2600" kern="1200" dirty="0"/>
        </a:p>
      </dsp:txBody>
      <dsp:txXfrm>
        <a:off x="212" y="1482078"/>
        <a:ext cx="2571849" cy="1851731"/>
      </dsp:txXfrm>
    </dsp:sp>
    <dsp:sp modelId="{BD77BEF9-FB8B-3A47-A398-A435F696F7B7}">
      <dsp:nvSpPr>
        <dsp:cNvPr id="0" name=""/>
        <dsp:cNvSpPr/>
      </dsp:nvSpPr>
      <dsp:spPr>
        <a:xfrm>
          <a:off x="212" y="247590"/>
          <a:ext cx="2571849" cy="1234487"/>
        </a:xfrm>
        <a:prstGeom prst="rect">
          <a:avLst/>
        </a:prstGeom>
        <a:noFill/>
        <a:ln w="34925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42" tIns="165100" rIns="254042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01</a:t>
          </a:r>
        </a:p>
      </dsp:txBody>
      <dsp:txXfrm>
        <a:off x="212" y="247590"/>
        <a:ext cx="2571849" cy="1234487"/>
      </dsp:txXfrm>
    </dsp:sp>
    <dsp:sp modelId="{B648EBB4-32EB-3448-B686-17C49A82AF3E}">
      <dsp:nvSpPr>
        <dsp:cNvPr id="0" name=""/>
        <dsp:cNvSpPr/>
      </dsp:nvSpPr>
      <dsp:spPr>
        <a:xfrm>
          <a:off x="2777809" y="247590"/>
          <a:ext cx="2571849" cy="3086218"/>
        </a:xfrm>
        <a:prstGeom prst="rect">
          <a:avLst/>
        </a:prstGeom>
        <a:solidFill>
          <a:schemeClr val="accent2">
            <a:hueOff val="-55218"/>
            <a:satOff val="-18112"/>
            <a:lumOff val="-6601"/>
            <a:alphaOff val="0"/>
          </a:schemeClr>
        </a:solidFill>
        <a:ln w="34925" cap="flat" cmpd="sng" algn="in">
          <a:solidFill>
            <a:schemeClr val="accent2">
              <a:hueOff val="-55218"/>
              <a:satOff val="-18112"/>
              <a:lumOff val="-66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42" tIns="0" rIns="25404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baseline="0" dirty="0"/>
            <a:t>Série-vers-vecteur</a:t>
          </a:r>
          <a:endParaRPr lang="en-US" sz="2600" kern="1200" dirty="0"/>
        </a:p>
      </dsp:txBody>
      <dsp:txXfrm>
        <a:off x="2777809" y="1482078"/>
        <a:ext cx="2571849" cy="1851731"/>
      </dsp:txXfrm>
    </dsp:sp>
    <dsp:sp modelId="{351602F8-6239-504E-A649-DFBC99FAB774}">
      <dsp:nvSpPr>
        <dsp:cNvPr id="0" name=""/>
        <dsp:cNvSpPr/>
      </dsp:nvSpPr>
      <dsp:spPr>
        <a:xfrm>
          <a:off x="2777809" y="247590"/>
          <a:ext cx="2571849" cy="1234487"/>
        </a:xfrm>
        <a:prstGeom prst="rect">
          <a:avLst/>
        </a:prstGeom>
        <a:noFill/>
        <a:ln w="34925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42" tIns="165100" rIns="254042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777809" y="247590"/>
        <a:ext cx="2571849" cy="1234487"/>
      </dsp:txXfrm>
    </dsp:sp>
    <dsp:sp modelId="{A92FF294-D39D-964B-B6F4-5FDFB980D2BB}">
      <dsp:nvSpPr>
        <dsp:cNvPr id="0" name=""/>
        <dsp:cNvSpPr/>
      </dsp:nvSpPr>
      <dsp:spPr>
        <a:xfrm>
          <a:off x="5555406" y="247590"/>
          <a:ext cx="2571849" cy="3086218"/>
        </a:xfrm>
        <a:prstGeom prst="rect">
          <a:avLst/>
        </a:prstGeom>
        <a:solidFill>
          <a:schemeClr val="accent2">
            <a:hueOff val="-110436"/>
            <a:satOff val="-36223"/>
            <a:lumOff val="-13202"/>
            <a:alphaOff val="0"/>
          </a:schemeClr>
        </a:solidFill>
        <a:ln w="34925" cap="flat" cmpd="sng" algn="in">
          <a:solidFill>
            <a:schemeClr val="accent2">
              <a:hueOff val="-110436"/>
              <a:satOff val="-36223"/>
              <a:lumOff val="-132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42" tIns="0" rIns="25404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baseline="0" dirty="0"/>
            <a:t>Vecteur-vers-série</a:t>
          </a:r>
          <a:endParaRPr lang="en-US" sz="2600" kern="1200" dirty="0"/>
        </a:p>
      </dsp:txBody>
      <dsp:txXfrm>
        <a:off x="5555406" y="1482078"/>
        <a:ext cx="2571849" cy="1851731"/>
      </dsp:txXfrm>
    </dsp:sp>
    <dsp:sp modelId="{1613D8FB-9973-2743-9D27-ED551AAA1C7F}">
      <dsp:nvSpPr>
        <dsp:cNvPr id="0" name=""/>
        <dsp:cNvSpPr/>
      </dsp:nvSpPr>
      <dsp:spPr>
        <a:xfrm>
          <a:off x="5555406" y="247590"/>
          <a:ext cx="2571849" cy="1234487"/>
        </a:xfrm>
        <a:prstGeom prst="rect">
          <a:avLst/>
        </a:prstGeom>
        <a:noFill/>
        <a:ln w="34925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42" tIns="165100" rIns="254042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555406" y="247590"/>
        <a:ext cx="2571849" cy="1234487"/>
      </dsp:txXfrm>
    </dsp:sp>
    <dsp:sp modelId="{326CEFCC-9772-844C-8423-1CF3F597C64B}">
      <dsp:nvSpPr>
        <dsp:cNvPr id="0" name=""/>
        <dsp:cNvSpPr/>
      </dsp:nvSpPr>
      <dsp:spPr>
        <a:xfrm>
          <a:off x="8333003" y="247590"/>
          <a:ext cx="2571849" cy="3086218"/>
        </a:xfrm>
        <a:prstGeom prst="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42" tIns="0" rIns="25404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baseline="0" dirty="0"/>
            <a:t>Série-vers-série différé</a:t>
          </a:r>
          <a:endParaRPr lang="en-US" sz="2600" kern="1200" dirty="0"/>
        </a:p>
      </dsp:txBody>
      <dsp:txXfrm>
        <a:off x="8333003" y="1482078"/>
        <a:ext cx="2571849" cy="1851731"/>
      </dsp:txXfrm>
    </dsp:sp>
    <dsp:sp modelId="{EAAC1C20-8892-7647-91C9-2A2379D02EB4}">
      <dsp:nvSpPr>
        <dsp:cNvPr id="0" name=""/>
        <dsp:cNvSpPr/>
      </dsp:nvSpPr>
      <dsp:spPr>
        <a:xfrm>
          <a:off x="8333003" y="247590"/>
          <a:ext cx="2571849" cy="1234487"/>
        </a:xfrm>
        <a:prstGeom prst="rect">
          <a:avLst/>
        </a:prstGeom>
        <a:noFill/>
        <a:ln w="34925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42" tIns="165100" rIns="254042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</a:p>
      </dsp:txBody>
      <dsp:txXfrm>
        <a:off x="8333003" y="247590"/>
        <a:ext cx="2571849" cy="1234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5D696-0994-F048-8FFB-5910AE920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5" y="2492647"/>
            <a:ext cx="8361229" cy="2098226"/>
          </a:xfrm>
        </p:spPr>
        <p:txBody>
          <a:bodyPr/>
          <a:lstStyle/>
          <a:p>
            <a:r>
              <a:rPr lang="fr-FR" dirty="0"/>
              <a:t>Les réseaux de neurones récurrents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173C0E-A41D-9049-BB4B-7CA282961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4" y="4502817"/>
            <a:ext cx="6831673" cy="1086237"/>
          </a:xfrm>
        </p:spPr>
        <p:txBody>
          <a:bodyPr/>
          <a:lstStyle/>
          <a:p>
            <a:r>
              <a:rPr lang="fr-FR" dirty="0"/>
              <a:t>Workshop IA - </a:t>
            </a:r>
            <a:r>
              <a:rPr lang="fr-FR" dirty="0" err="1"/>
              <a:t>PoC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8061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9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10B49-05D3-424D-AD80-BA4337DBB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870" y="1082295"/>
            <a:ext cx="3355942" cy="37328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cap="all" dirty="0"/>
              <a:t>1</a:t>
            </a:r>
            <a:br>
              <a:rPr lang="en-US" sz="6600" cap="all" dirty="0"/>
            </a:br>
            <a:br>
              <a:rPr lang="en-US" sz="6600" cap="all" dirty="0"/>
            </a:br>
            <a:r>
              <a:rPr lang="en-US" sz="6600" cap="all" dirty="0" err="1"/>
              <a:t>série</a:t>
            </a:r>
            <a:r>
              <a:rPr lang="en-US" sz="6600" cap="all" dirty="0"/>
              <a:t> </a:t>
            </a:r>
            <a:r>
              <a:rPr lang="en-US" sz="6600" cap="all" dirty="0" err="1"/>
              <a:t>vers</a:t>
            </a:r>
            <a:r>
              <a:rPr lang="en-US" sz="6600" cap="all" dirty="0"/>
              <a:t> </a:t>
            </a:r>
            <a:r>
              <a:rPr lang="en-US" sz="6600" cap="all" dirty="0" err="1"/>
              <a:t>série</a:t>
            </a:r>
            <a:endParaRPr lang="en-US" sz="6600" cap="all" dirty="0"/>
          </a:p>
        </p:txBody>
      </p:sp>
      <p:sp>
        <p:nvSpPr>
          <p:cNvPr id="19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125" name="Picture 2" descr="https://lh5.googleusercontent.com/T0i-_w0K1P-_Zf_GBHLIUw8NzvoFcyrCakn6NerUo1C6z1KXrTs8_M7Yqxyc5nhvOiTBKJeCUNQnQ00huewqUxCAnRqK7j7XIRVREftER3jwD2jGuKJfgvqEzMPwwlQuEILaSEpX">
            <a:extLst>
              <a:ext uri="{FF2B5EF4-FFF2-40B4-BE49-F238E27FC236}">
                <a16:creationId xmlns:a16="http://schemas.microsoft.com/office/drawing/2014/main" id="{DD06F63B-9607-A041-BCBB-B23DC28133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5" t="3747" r="46619" b="52908"/>
          <a:stretch/>
        </p:blipFill>
        <p:spPr bwMode="auto">
          <a:xfrm>
            <a:off x="1379023" y="1985995"/>
            <a:ext cx="5659222" cy="308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35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10B49-05D3-424D-AD80-BA4337DBB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cap="all" dirty="0"/>
              <a:t>2</a:t>
            </a:r>
            <a:br>
              <a:rPr lang="en-US" sz="5100" cap="all" dirty="0"/>
            </a:br>
            <a:br>
              <a:rPr lang="en-US" sz="5100" cap="all" dirty="0"/>
            </a:br>
            <a:r>
              <a:rPr lang="en-US" sz="5100" cap="all" dirty="0" err="1"/>
              <a:t>série</a:t>
            </a:r>
            <a:r>
              <a:rPr lang="en-US" sz="5100" cap="all" dirty="0"/>
              <a:t> </a:t>
            </a:r>
            <a:r>
              <a:rPr lang="en-US" sz="5100" cap="all" dirty="0" err="1"/>
              <a:t>vers</a:t>
            </a:r>
            <a:r>
              <a:rPr lang="en-US" sz="5100" cap="all" dirty="0"/>
              <a:t> </a:t>
            </a:r>
            <a:r>
              <a:rPr lang="en-US" sz="5100" cap="all" dirty="0" err="1"/>
              <a:t>Vecteur</a:t>
            </a:r>
            <a:endParaRPr lang="en-US" sz="5100" cap="all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149" name="Picture 2" descr="https://lh6.googleusercontent.com/rg6_2XsAIwwrkps2FnzLiQkpLkUMHTFXGJfHMkd2RB3f6STCuVHJYXtYMOm9ZDCGR7n_zAt05BTHf97Mfs7NVv29hvPinplc9odK2lm7W3_7msqz-zl02YQk2YuW0xXbjTKTNfoo">
            <a:extLst>
              <a:ext uri="{FF2B5EF4-FFF2-40B4-BE49-F238E27FC236}">
                <a16:creationId xmlns:a16="http://schemas.microsoft.com/office/drawing/2014/main" id="{122AEB34-1237-6445-8EB3-5596190E4F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4" t="-5215" r="3563" b="50000"/>
          <a:stretch/>
        </p:blipFill>
        <p:spPr bwMode="auto">
          <a:xfrm>
            <a:off x="1572543" y="1138110"/>
            <a:ext cx="5269691" cy="420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080AE-D585-D446-BAB1-79A4686C8D05}"/>
              </a:ext>
            </a:extLst>
          </p:cNvPr>
          <p:cNvSpPr txBox="1"/>
          <p:nvPr/>
        </p:nvSpPr>
        <p:spPr>
          <a:xfrm>
            <a:off x="1755969" y="5451480"/>
            <a:ext cx="1176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J’aime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1C334-6819-AE47-ACC9-81246FA51308}"/>
              </a:ext>
            </a:extLst>
          </p:cNvPr>
          <p:cNvSpPr txBox="1"/>
          <p:nvPr/>
        </p:nvSpPr>
        <p:spPr>
          <a:xfrm>
            <a:off x="4494670" y="5451480"/>
            <a:ext cx="7492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5C702-81E6-6140-9569-7CEFD221E90F}"/>
              </a:ext>
            </a:extLst>
          </p:cNvPr>
          <p:cNvSpPr txBox="1"/>
          <p:nvPr/>
        </p:nvSpPr>
        <p:spPr>
          <a:xfrm>
            <a:off x="5498446" y="5451480"/>
            <a:ext cx="849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film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4B6F1-1A4E-0442-967E-8A1D0A8F3B29}"/>
              </a:ext>
            </a:extLst>
          </p:cNvPr>
          <p:cNvSpPr txBox="1"/>
          <p:nvPr/>
        </p:nvSpPr>
        <p:spPr>
          <a:xfrm>
            <a:off x="2932498" y="5451480"/>
            <a:ext cx="15143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beaucoup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0041B-D682-CD4A-9486-0968FA853D4B}"/>
              </a:ext>
            </a:extLst>
          </p:cNvPr>
          <p:cNvSpPr txBox="1"/>
          <p:nvPr/>
        </p:nvSpPr>
        <p:spPr>
          <a:xfrm>
            <a:off x="5542652" y="823643"/>
            <a:ext cx="1008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271637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9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10B49-05D3-424D-AD80-BA4337DBB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cap="all"/>
              <a:t>3</a:t>
            </a:r>
            <a:br>
              <a:rPr lang="en-US" sz="5100" cap="all"/>
            </a:br>
            <a:br>
              <a:rPr lang="en-US" sz="5100" cap="all"/>
            </a:br>
            <a:r>
              <a:rPr lang="en-US" sz="5100" cap="all"/>
              <a:t>Vecteur vers série</a:t>
            </a:r>
            <a:endParaRPr lang="en-US" sz="5100" cap="all" dirty="0"/>
          </a:p>
        </p:txBody>
      </p:sp>
      <p:sp>
        <p:nvSpPr>
          <p:cNvPr id="143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5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196" name="Picture 4" descr="https://lh5.googleusercontent.com/-MyrvZRqEWVf2_pZoay36aUGEqGXwBYJzs54rGyVCIE6s0Q0JQfDZKPAT1ZkmytvjxgrnxWkt6TQKlr1CWJNGaLdMtWuE15SjXIFxYrgY6SB7ZmAJz3twYB3-bnP8SQdZGOu-2_p">
            <a:extLst>
              <a:ext uri="{FF2B5EF4-FFF2-40B4-BE49-F238E27FC236}">
                <a16:creationId xmlns:a16="http://schemas.microsoft.com/office/drawing/2014/main" id="{6AB0E481-6B83-0C42-9624-666180CD9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t="49506" r="51466" b="3923"/>
          <a:stretch/>
        </p:blipFill>
        <p:spPr bwMode="auto">
          <a:xfrm>
            <a:off x="1379023" y="1826135"/>
            <a:ext cx="5659222" cy="340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56CF97-D3B5-DD47-AF2D-8260E0A0E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538" y="5104314"/>
            <a:ext cx="1743805" cy="17438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984F51-8DA1-224A-B930-DE5F54F9C209}"/>
              </a:ext>
            </a:extLst>
          </p:cNvPr>
          <p:cNvSpPr txBox="1"/>
          <p:nvPr/>
        </p:nvSpPr>
        <p:spPr>
          <a:xfrm>
            <a:off x="2286997" y="1270982"/>
            <a:ext cx="11646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F22F4-5781-D349-8528-32267E0E9423}"/>
              </a:ext>
            </a:extLst>
          </p:cNvPr>
          <p:cNvSpPr txBox="1"/>
          <p:nvPr/>
        </p:nvSpPr>
        <p:spPr>
          <a:xfrm>
            <a:off x="3238497" y="1270982"/>
            <a:ext cx="11082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chat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A7E529-7D34-B940-8218-3089C72438D2}"/>
              </a:ext>
            </a:extLst>
          </p:cNvPr>
          <p:cNvSpPr txBox="1"/>
          <p:nvPr/>
        </p:nvSpPr>
        <p:spPr>
          <a:xfrm>
            <a:off x="4410805" y="1270982"/>
            <a:ext cx="9774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très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9C8103-51E2-1940-B193-5BBD838A34BF}"/>
              </a:ext>
            </a:extLst>
          </p:cNvPr>
          <p:cNvSpPr txBox="1"/>
          <p:nvPr/>
        </p:nvSpPr>
        <p:spPr>
          <a:xfrm>
            <a:off x="5361668" y="1270982"/>
            <a:ext cx="15573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mignon</a:t>
            </a:r>
          </a:p>
        </p:txBody>
      </p:sp>
    </p:spTree>
    <p:extLst>
      <p:ext uri="{BB962C8B-B14F-4D97-AF65-F5344CB8AC3E}">
        <p14:creationId xmlns:p14="http://schemas.microsoft.com/office/powerpoint/2010/main" val="25462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9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10B49-05D3-424D-AD80-BA4337DBB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cap="all"/>
              <a:t>4</a:t>
            </a:r>
            <a:br>
              <a:rPr lang="en-US" sz="4600" cap="all"/>
            </a:br>
            <a:br>
              <a:rPr lang="en-US" sz="4600" cap="all"/>
            </a:br>
            <a:r>
              <a:rPr lang="en-US" sz="4600" cap="all"/>
              <a:t>série vers série différé</a:t>
            </a:r>
          </a:p>
        </p:txBody>
      </p:sp>
      <p:sp>
        <p:nvSpPr>
          <p:cNvPr id="19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9220" name="Picture 4" descr="https://lh5.googleusercontent.com/FEVSP-teTU5jtFK75w4Ry0l7GGT0sFjmWJRdfiogISHSAZWK87Rr0rCqAzTPXQUeLeJQW2oua8_l0lVK8spJdsJDmmr4CgHyQYYlisxZvLpNtc6JoBN43r8CHwnofpZx7e5PqhZX">
            <a:extLst>
              <a:ext uri="{FF2B5EF4-FFF2-40B4-BE49-F238E27FC236}">
                <a16:creationId xmlns:a16="http://schemas.microsoft.com/office/drawing/2014/main" id="{4A24EAB2-645D-B049-9E82-629D0B0B9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2" t="46871" r="4584" b="-211"/>
          <a:stretch/>
        </p:blipFill>
        <p:spPr bwMode="auto">
          <a:xfrm>
            <a:off x="1379023" y="1744446"/>
            <a:ext cx="5659222" cy="35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ttps://lh5.googleusercontent.com/FEVSP-teTU5jtFK75w4Ry0l7GGT0sFjmWJRdfiogISHSAZWK87Rr0rCqAzTPXQUeLeJQW2oua8_l0lVK8spJdsJDmmr4CgHyQYYlisxZvLpNtc6JoBN43r8CHwnofpZx7e5PqhZX">
            <a:extLst>
              <a:ext uri="{FF2B5EF4-FFF2-40B4-BE49-F238E27FC236}">
                <a16:creationId xmlns:a16="http://schemas.microsoft.com/office/drawing/2014/main" id="{DB56D1DA-13EA-B04B-AA41-0CB12CD0B8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60850" y="2317750"/>
            <a:ext cx="36703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EB8F0A-FABE-874B-A1BB-54FB19CEE3A3}"/>
              </a:ext>
            </a:extLst>
          </p:cNvPr>
          <p:cNvSpPr txBox="1"/>
          <p:nvPr/>
        </p:nvSpPr>
        <p:spPr>
          <a:xfrm>
            <a:off x="1832129" y="5307212"/>
            <a:ext cx="5150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59C64-C062-BC4A-8B7F-BFD314EDC312}"/>
              </a:ext>
            </a:extLst>
          </p:cNvPr>
          <p:cNvSpPr txBox="1"/>
          <p:nvPr/>
        </p:nvSpPr>
        <p:spPr>
          <a:xfrm>
            <a:off x="2715045" y="5307212"/>
            <a:ext cx="6659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/>
              <a:t>am</a:t>
            </a:r>
            <a:endParaRPr lang="fr-FR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7A127-402B-D845-BA2A-936CD0A8BBE8}"/>
              </a:ext>
            </a:extLst>
          </p:cNvPr>
          <p:cNvSpPr txBox="1"/>
          <p:nvPr/>
        </p:nvSpPr>
        <p:spPr>
          <a:xfrm>
            <a:off x="3953883" y="1247546"/>
            <a:ext cx="6201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Je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95DCC-C529-A54B-900A-B50E41168407}"/>
              </a:ext>
            </a:extLst>
          </p:cNvPr>
          <p:cNvSpPr txBox="1"/>
          <p:nvPr/>
        </p:nvSpPr>
        <p:spPr>
          <a:xfrm>
            <a:off x="4823115" y="1251720"/>
            <a:ext cx="7666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suis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F7FBB-1256-E446-ACF4-7EE5D5A7C2ED}"/>
              </a:ext>
            </a:extLst>
          </p:cNvPr>
          <p:cNvSpPr txBox="1"/>
          <p:nvPr/>
        </p:nvSpPr>
        <p:spPr>
          <a:xfrm>
            <a:off x="5819179" y="1253211"/>
            <a:ext cx="7577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‘\0’</a:t>
            </a:r>
          </a:p>
        </p:txBody>
      </p:sp>
    </p:spTree>
    <p:extLst>
      <p:ext uri="{BB962C8B-B14F-4D97-AF65-F5344CB8AC3E}">
        <p14:creationId xmlns:p14="http://schemas.microsoft.com/office/powerpoint/2010/main" val="12182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B3421-CD5F-E946-A04D-106B34608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cap="all"/>
              <a:t>Live coding: Entrainer un classifieur de série</a:t>
            </a:r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45" name="Picture 2" descr="https://lh3.googleusercontent.com/JwFIEstEu5X8h6xL0cNJGCuw2WfTJ1uSgMLPc_X54qGmEsoKNr6deaSukPT7lR6gZpmbL9KpPJmahdYBZmCp-bdRqlq3PP5Jkt2HdwsU1pdAgiBbl_YzwAqKuTkfiB0NAR0kuQh4">
            <a:extLst>
              <a:ext uri="{FF2B5EF4-FFF2-40B4-BE49-F238E27FC236}">
                <a16:creationId xmlns:a16="http://schemas.microsoft.com/office/drawing/2014/main" id="{B4B72810-2A3E-6345-A35E-24190F9E1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023" y="1406388"/>
            <a:ext cx="5659222" cy="42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894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37CC8-9440-1843-A6BB-3A0F335EB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cap="all"/>
              <a:t>Architecture</a:t>
            </a:r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1269" name="Picture 2" descr="https://lh5.googleusercontent.com/tvRceI8r0eDugTlpNDJ6tlyqABOYv8g0cmPBMiSw5yihWOrcO_PMPriNRZWFbThe-PwHqvKrJIyIymsD2SaXxNRWkKQxLjhj2CcP_EQPyglEpx5NUPjaY1srs4QNat1Fx6_FguS7">
            <a:extLst>
              <a:ext uri="{FF2B5EF4-FFF2-40B4-BE49-F238E27FC236}">
                <a16:creationId xmlns:a16="http://schemas.microsoft.com/office/drawing/2014/main" id="{F8BC166C-031C-C94D-864F-7B87FA0F62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023" y="1972310"/>
            <a:ext cx="5659222" cy="311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900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395E-B137-0648-A405-0D33B925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désaventages</a:t>
            </a:r>
            <a:r>
              <a:rPr lang="fr-FR" dirty="0"/>
              <a:t> des neurones récurrents classiques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F6BAB-1BBE-FF4E-9BC2-BA4AD3B54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590800"/>
            <a:ext cx="9601200" cy="3581400"/>
          </a:xfrm>
        </p:spPr>
        <p:txBody>
          <a:bodyPr>
            <a:normAutofit/>
          </a:bodyPr>
          <a:lstStyle/>
          <a:p>
            <a:r>
              <a:rPr lang="fr-FR" sz="2500" dirty="0"/>
              <a:t>De nombreuses étapes temporelles implique un réseau déplié profond</a:t>
            </a:r>
          </a:p>
          <a:p>
            <a:r>
              <a:rPr lang="fr-FR" sz="2500" dirty="0"/>
              <a:t>Peut donc être confronté au problème de disparition/explosion des gradients</a:t>
            </a:r>
          </a:p>
          <a:p>
            <a:r>
              <a:rPr lang="fr-FR" sz="2500" dirty="0"/>
              <a:t>La mémoire des premières entrées disparait progressivement</a:t>
            </a:r>
          </a:p>
          <a:p>
            <a:r>
              <a:rPr lang="fr-FR" sz="2500" dirty="0"/>
              <a:t>Des informations sont perdues après chaque étape temporelle</a:t>
            </a:r>
          </a:p>
        </p:txBody>
      </p:sp>
    </p:spTree>
    <p:extLst>
      <p:ext uri="{BB962C8B-B14F-4D97-AF65-F5344CB8AC3E}">
        <p14:creationId xmlns:p14="http://schemas.microsoft.com/office/powerpoint/2010/main" val="1232996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0210-916D-354A-8EEF-C33CEC951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cellules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61D79-2B01-DA4E-A007-9A369C996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90800"/>
            <a:ext cx="9601200" cy="3581400"/>
          </a:xfrm>
        </p:spPr>
        <p:txBody>
          <a:bodyPr>
            <a:normAutofit/>
          </a:bodyPr>
          <a:lstStyle/>
          <a:p>
            <a:endParaRPr lang="fr-FR" sz="2500" dirty="0"/>
          </a:p>
          <a:p>
            <a:r>
              <a:rPr lang="fr-FR" sz="2500" dirty="0"/>
              <a:t>« Long Short-</a:t>
            </a:r>
            <a:r>
              <a:rPr lang="fr-FR" sz="2500" dirty="0" err="1"/>
              <a:t>Term</a:t>
            </a:r>
            <a:r>
              <a:rPr lang="fr-FR" sz="2500" dirty="0"/>
              <a:t> Memory »</a:t>
            </a:r>
          </a:p>
          <a:p>
            <a:r>
              <a:rPr lang="fr-FR" sz="2500" dirty="0"/>
              <a:t>« drop-in replacement » pour les cellules RNN classique de </a:t>
            </a:r>
            <a:r>
              <a:rPr lang="fr-FR" sz="2500" dirty="0" err="1"/>
              <a:t>Tenserflow</a:t>
            </a:r>
            <a:endParaRPr lang="fr-FR" sz="2500" dirty="0"/>
          </a:p>
          <a:p>
            <a:endParaRPr lang="fr-FR" sz="2500" dirty="0"/>
          </a:p>
        </p:txBody>
      </p:sp>
    </p:spTree>
    <p:extLst>
      <p:ext uri="{BB962C8B-B14F-4D97-AF65-F5344CB8AC3E}">
        <p14:creationId xmlns:p14="http://schemas.microsoft.com/office/powerpoint/2010/main" val="3100792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9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7DD71-C0B8-DF40-A4A1-EF6E15215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La structure des LSTM</a:t>
            </a:r>
          </a:p>
        </p:txBody>
      </p:sp>
      <p:sp>
        <p:nvSpPr>
          <p:cNvPr id="144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2293" name="Picture 2" descr="https://lh5.googleusercontent.com/4-rOaga5cfzCqrfNW0iK5lkxZSmuBRmIf2f0lLkN8q5Xi0gs4oSJCCM_xZ1D-wFs9wWBvfi-YnYNedzSqtXg2RaHdysVUQ7HhPeJt1M19qoLtwo_12sBKebwOj1TrO8fAJ-pqXGP">
            <a:extLst>
              <a:ext uri="{FF2B5EF4-FFF2-40B4-BE49-F238E27FC236}">
                <a16:creationId xmlns:a16="http://schemas.microsoft.com/office/drawing/2014/main" id="{76CD3227-2011-8945-8E52-C5E5192C92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363" y="1150341"/>
            <a:ext cx="6894171" cy="258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625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6" name="Group 134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317" name="Rectangle 138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7DD71-C0B8-DF40-A4A1-EF6E15215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La structure des LSTM</a:t>
            </a:r>
          </a:p>
        </p:txBody>
      </p:sp>
      <p:sp>
        <p:nvSpPr>
          <p:cNvPr id="133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319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3314" name="Picture 2" descr="https://lh3.googleusercontent.com/Dnoisq-46t3U9X-RGwhjPdME3N6YeVa3kZyL79IWCxnFExt0NNmPYneaNVZ46q7f1UT2y6_jhWAFUr23qSAreCkUESni1cUlQHdf231Lcg0NVCwb__eVoM35N1vx52x65iX14b14">
            <a:extLst>
              <a:ext uri="{FF2B5EF4-FFF2-40B4-BE49-F238E27FC236}">
                <a16:creationId xmlns:a16="http://schemas.microsoft.com/office/drawing/2014/main" id="{E7141658-14CD-4C4A-B806-F6F92F78E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363" y="1150341"/>
            <a:ext cx="6894171" cy="258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lh5.googleusercontent.com/rP6Y_thtR2Jd4coa_b3KQc0Y1QxLxO4Bn9s5QrWWVllo2lHxxkF4yNt91x2JR69CrETPaUnOzC4zBCylhQ3OJYUp1aSvmQo5gKgA8F4jYtyWC9jY0MXBt7OOTzbRBddkVKLE--0M">
            <a:extLst>
              <a:ext uri="{FF2B5EF4-FFF2-40B4-BE49-F238E27FC236}">
                <a16:creationId xmlns:a16="http://schemas.microsoft.com/office/drawing/2014/main" id="{F90C4E96-A69C-5E40-8E25-FD7990A3C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740" y="5718605"/>
            <a:ext cx="5451416" cy="101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D23D0-669B-5B4F-A13B-961E5F914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fr-FR" dirty="0"/>
              <a:t>Pourquoi les réseaux de neurones récurrents 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F631C8-80F8-49D8-8F71-9C63316066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128809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0803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1" name="Group 83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352" name="Rectangle 87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39D5F-F4DD-1B46-A7D5-EC1ECD939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700" cap="all"/>
              <a:t>L’idée principale des LSTM</a:t>
            </a:r>
          </a:p>
        </p:txBody>
      </p:sp>
      <p:sp>
        <p:nvSpPr>
          <p:cNvPr id="14353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354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4349" name="Picture 4" descr="https://lh6.googleusercontent.com/ctY5otxTKor27MCNR-hMw1sZNCibDVuBR8nQyg6nwBNBBD3qw2qAoporMEiwcpFvKv9MRuWIWDRpUEk-JJhdW5FMq3GHQlGseJqwQar50s6W8uCRw0O0-HtS3ZbGx9rJNY2bpkF3">
            <a:extLst>
              <a:ext uri="{FF2B5EF4-FFF2-40B4-BE49-F238E27FC236}">
                <a16:creationId xmlns:a16="http://schemas.microsoft.com/office/drawing/2014/main" id="{234D273C-F8F6-4A43-9FF0-AFC00821F3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3" r="28210"/>
          <a:stretch/>
        </p:blipFill>
        <p:spPr bwMode="auto">
          <a:xfrm>
            <a:off x="4146339" y="1150341"/>
            <a:ext cx="3870219" cy="258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596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76D1F-3662-9B43-BC0F-42A864963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289" y="2093421"/>
            <a:ext cx="9969910" cy="1277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LSTM : Step-By-Step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70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7" name="Group 7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368" name="Rectangle 75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1E794-C684-7D49-B3C7-82467EB6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Forget Gate</a:t>
            </a:r>
          </a:p>
        </p:txBody>
      </p:sp>
      <p:sp>
        <p:nvSpPr>
          <p:cNvPr id="15369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370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5371" name="Picture 2" descr="https://lh4.googleusercontent.com/hdj1oUG1s1o5SN63A-_HZUbgKp_hguH5gQYz9qMBSCqymTs_wfyQALzbtt1wqKukYND3VjehukcRk4zcek-Gxxde0kOYtPHT3I-en2yDCYJzIfK4aeAlMKXQ1RY9P7ExyRn-H6kO">
            <a:extLst>
              <a:ext uri="{FF2B5EF4-FFF2-40B4-BE49-F238E27FC236}">
                <a16:creationId xmlns:a16="http://schemas.microsoft.com/office/drawing/2014/main" id="{9782A308-EDAD-464E-B2F3-CAE7171709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584" y="1150341"/>
            <a:ext cx="8339729" cy="258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45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1EC7-50C1-9C4A-84C3-49797ACF9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Input Gate</a:t>
            </a:r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6389" name="Picture 2" descr="https://lh4.googleusercontent.com/hGcSlT1DakqQgfk4hmRbRDbvPtjqkjFxIY8n9EZg1KKIqs25fhENO9wvT7Idi9-sADK0OKAO6-HSafxaqnM9MqIdSuTjn7RVziwFqWjXEnf_pPRfVHNMX9OD_cuQXcIRrJZ0oDGB">
            <a:extLst>
              <a:ext uri="{FF2B5EF4-FFF2-40B4-BE49-F238E27FC236}">
                <a16:creationId xmlns:a16="http://schemas.microsoft.com/office/drawing/2014/main" id="{E2FED722-80E1-0648-B1D9-4D802E5C65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584" y="1150341"/>
            <a:ext cx="8339729" cy="258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24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5" name="Group 7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416" name="Rectangle 75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67E31-46EE-B14D-96DB-5E9178F6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cap="all"/>
              <a:t>Mise à jour de l’état de la cellule</a:t>
            </a:r>
          </a:p>
        </p:txBody>
      </p:sp>
      <p:sp>
        <p:nvSpPr>
          <p:cNvPr id="17417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418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7419" name="Picture 2" descr="https://lh3.googleusercontent.com/r0Ne98h7Pm3wUIzLcZRS6saE3Mw2s7EIhvVHpD4iqGmPDfD2CWc4rSfdWSawP1svoIiMaQ1TG2tCLEAQVAZgYaupIZnSoCyZr9mmeCtdm5SAZP1WxwYFaoqdZ9E1lbKV2rx6ATdM">
            <a:extLst>
              <a:ext uri="{FF2B5EF4-FFF2-40B4-BE49-F238E27FC236}">
                <a16:creationId xmlns:a16="http://schemas.microsoft.com/office/drawing/2014/main" id="{8B6190FC-A7C0-1E45-9F09-830416E491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584" y="1150341"/>
            <a:ext cx="8339729" cy="258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964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55A1E-3FF6-FD40-9AF6-CD77A3860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Output Gate</a:t>
            </a:r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8437" name="Picture 2" descr="https://lh3.googleusercontent.com/JoqiObBEdnjmMTpcH89ZdWQvDO0Skezxt1tDvKnspa5ucHzo0XmlD2Sa5sb-MrtKd1EH13YsiGhtu_F22xoLtkXl96j_g6tCYAT8Wg30UsHerBIFwdM_aIaOeMjyW-IyVJobQugJ">
            <a:extLst>
              <a:ext uri="{FF2B5EF4-FFF2-40B4-BE49-F238E27FC236}">
                <a16:creationId xmlns:a16="http://schemas.microsoft.com/office/drawing/2014/main" id="{A0A762B7-3834-FF42-A7D4-E2BC6D4D85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584" y="1150341"/>
            <a:ext cx="8339729" cy="258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89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B1632-74E2-A747-8DDE-D988A5879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fr-FR" dirty="0"/>
              <a:t>Exercice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2F38-47EF-D54F-B183-0D3B91E24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868" y="1638300"/>
            <a:ext cx="11235559" cy="3581400"/>
          </a:xfrm>
        </p:spPr>
        <p:txBody>
          <a:bodyPr>
            <a:noAutofit/>
          </a:bodyPr>
          <a:lstStyle/>
          <a:p>
            <a:r>
              <a:rPr lang="fr-FR" sz="2500" dirty="0"/>
              <a:t>compter les nombres de bits set dans une suite binaire</a:t>
            </a:r>
          </a:p>
          <a:p>
            <a:r>
              <a:rPr lang="fr-FR" sz="2500" dirty="0"/>
              <a:t>Exemple: « 0101001001101110011 » </a:t>
            </a:r>
            <a:r>
              <a:rPr lang="fr-FR" sz="2500" dirty="0">
                <a:sym typeface="Wingdings" pitchFamily="2" charset="2"/>
              </a:rPr>
              <a:t> 11 bits set à 1</a:t>
            </a:r>
          </a:p>
          <a:p>
            <a:r>
              <a:rPr lang="fr-FR" sz="2500" dirty="0">
                <a:sym typeface="Wingdings" pitchFamily="2" charset="2"/>
              </a:rPr>
              <a:t>Les suites sont toujours de 20 bits</a:t>
            </a:r>
          </a:p>
          <a:p>
            <a:r>
              <a:rPr lang="fr-FR" sz="2500" dirty="0">
                <a:sym typeface="Wingdings" pitchFamily="2" charset="2"/>
              </a:rPr>
              <a:t>Utiliser les cellules LSTM pour résoudre ce problème</a:t>
            </a:r>
          </a:p>
          <a:p>
            <a:r>
              <a:rPr lang="fr-FR" sz="2500" dirty="0">
                <a:sym typeface="Wingdings" pitchFamily="2" charset="2"/>
              </a:rPr>
              <a:t>1 bit de la suite représente l’entrée d’une étape temporelle</a:t>
            </a:r>
          </a:p>
          <a:p>
            <a:r>
              <a:rPr lang="fr-FR" sz="2500" dirty="0">
                <a:sym typeface="Wingdings" pitchFamily="2" charset="2"/>
              </a:rPr>
              <a:t>Structure proposée: </a:t>
            </a:r>
          </a:p>
          <a:p>
            <a:pPr lvl="1"/>
            <a:r>
              <a:rPr lang="fr-FR" sz="2500" dirty="0">
                <a:sym typeface="Wingdings" pitchFamily="2" charset="2"/>
              </a:rPr>
              <a:t>1 cellule mémoire LSTM</a:t>
            </a:r>
          </a:p>
          <a:p>
            <a:pPr lvl="1"/>
            <a:r>
              <a:rPr lang="fr-FR" sz="2500" dirty="0">
                <a:sym typeface="Wingdings" pitchFamily="2" charset="2"/>
              </a:rPr>
              <a:t>1 couche de 21 </a:t>
            </a:r>
            <a:r>
              <a:rPr lang="fr-FR" sz="2500" dirty="0" err="1">
                <a:sym typeface="Wingdings" pitchFamily="2" charset="2"/>
              </a:rPr>
              <a:t>Fully</a:t>
            </a:r>
            <a:r>
              <a:rPr lang="fr-FR" sz="2500" dirty="0">
                <a:sym typeface="Wingdings" pitchFamily="2" charset="2"/>
              </a:rPr>
              <a:t> </a:t>
            </a:r>
            <a:r>
              <a:rPr lang="fr-FR" sz="2500" dirty="0" err="1">
                <a:sym typeface="Wingdings" pitchFamily="2" charset="2"/>
              </a:rPr>
              <a:t>Connected</a:t>
            </a:r>
            <a:endParaRPr lang="fr-FR" sz="2500" dirty="0">
              <a:sym typeface="Wingdings" pitchFamily="2" charset="2"/>
            </a:endParaRPr>
          </a:p>
          <a:p>
            <a:pPr lvl="1"/>
            <a:r>
              <a:rPr lang="fr-FR" sz="2500" dirty="0" err="1">
                <a:sym typeface="Wingdings" pitchFamily="2" charset="2"/>
              </a:rPr>
              <a:t>Softmax</a:t>
            </a:r>
            <a:endParaRPr lang="fr-FR" sz="2500" dirty="0">
              <a:sym typeface="Wingdings" pitchFamily="2" charset="2"/>
            </a:endParaRPr>
          </a:p>
          <a:p>
            <a:r>
              <a:rPr lang="fr-FR" sz="2500" dirty="0">
                <a:sym typeface="Wingdings" pitchFamily="2" charset="2"/>
              </a:rPr>
              <a:t>A vous de trouver les hyper-</a:t>
            </a:r>
            <a:r>
              <a:rPr lang="fr-FR" sz="2500" dirty="0" err="1">
                <a:sym typeface="Wingdings" pitchFamily="2" charset="2"/>
              </a:rPr>
              <a:t>parameters</a:t>
            </a:r>
            <a:r>
              <a:rPr lang="fr-FR" sz="2500" dirty="0">
                <a:sym typeface="Wingdings" pitchFamily="2" charset="2"/>
              </a:rPr>
              <a:t> adaptés à la résolution de ce problème</a:t>
            </a:r>
            <a:endParaRPr lang="fr-FR" sz="2500" dirty="0"/>
          </a:p>
        </p:txBody>
      </p:sp>
    </p:spTree>
    <p:extLst>
      <p:ext uri="{BB962C8B-B14F-4D97-AF65-F5344CB8AC3E}">
        <p14:creationId xmlns:p14="http://schemas.microsoft.com/office/powerpoint/2010/main" val="642244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065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ACDED-FB72-F14D-AB84-0C7A9D15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cap="all"/>
              <a:t>Différences entre récurrent et classique</a:t>
            </a:r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053" name="Picture 2" descr="https://lh3.googleusercontent.com/vliuY6cG8Mm9r6xw6qkqCPKqHk0Q0F1y0FdP4Yc-V0_m2xJCRw0hwpO8Pw0PP1Tfth8F3qt-UGDhLqUCIMYbni_M71_jj9gH1s7rrO0hZubQMepDnpsz_g2f6mrddnw_lYOt4GOH">
            <a:extLst>
              <a:ext uri="{FF2B5EF4-FFF2-40B4-BE49-F238E27FC236}">
                <a16:creationId xmlns:a16="http://schemas.microsoft.com/office/drawing/2014/main" id="{F76BA96F-5C8D-084B-B9B5-B18D63926E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023" y="1965236"/>
            <a:ext cx="5659222" cy="312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593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AF94F-9D49-8F4B-8C1B-B1EE9770A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cap="all"/>
              <a:t>Les neurones récurrents</a:t>
            </a:r>
          </a:p>
        </p:txBody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6" name="Picture 2" descr="https://lh3.googleusercontent.com/mOtfmsWe1HssN_xfAWmgyNh1hshi8alaBn4njtW49WzqOCd8oiow5sVRJ3MWOi38ZcT6V9kntoQGwxBbpNtv_BeJUbT6J5AgLSupQtRx90peUVVHqhf5WLxYsP663774A3wX6EX1">
            <a:extLst>
              <a:ext uri="{FF2B5EF4-FFF2-40B4-BE49-F238E27FC236}">
                <a16:creationId xmlns:a16="http://schemas.microsoft.com/office/drawing/2014/main" id="{B4D70D8C-6C9C-8743-9DE0-B645816477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55" y="1333221"/>
            <a:ext cx="2832564" cy="439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853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500C7-03A3-A441-9D85-82E59648C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cap="all"/>
              <a:t>Une autre représentation</a:t>
            </a:r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077" name="Picture 2" descr="https://lh5.googleusercontent.com/MdBBpehwYuhv_jXIL7KtdgosfB9mstxq4Ir5jGMFkzmrKacpf3rLwvRgx8CaWVO-e_ry-BaHjaezaseFYnQ7AU000geC9jsKqaiTXTGDDZG2C6ypQVWOkhVlDkUT13cYBrQ0Vhos">
            <a:extLst>
              <a:ext uri="{FF2B5EF4-FFF2-40B4-BE49-F238E27FC236}">
                <a16:creationId xmlns:a16="http://schemas.microsoft.com/office/drawing/2014/main" id="{C849B0FD-9E39-F041-840B-157D56969E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62" y="1157120"/>
            <a:ext cx="9797173" cy="25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08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D1DC1-832C-074C-9084-30A5E470F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fr-FR" dirty="0"/>
              <a:t>Deux vecteurs de poids par neurone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9D598-F2A3-934F-8B34-2A378BED1C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743" y="3428623"/>
                <a:ext cx="5958837" cy="235694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fr-FR" sz="2500" dirty="0"/>
                  <a:t> pondère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fr-FR" sz="2500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fr-FR" sz="2500" dirty="0"/>
                  <a:t> pondère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</m:oMath>
                </a14:m>
                <a:endParaRPr lang="fr-FR" sz="2500" dirty="0"/>
              </a:p>
              <a:p>
                <a:pPr marL="0" indent="0">
                  <a:buNone/>
                </a:pPr>
                <a:endParaRPr lang="fr-FR" sz="25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9D598-F2A3-934F-8B34-2A378BED1C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743" y="3428623"/>
                <a:ext cx="5958837" cy="2356945"/>
              </a:xfrm>
              <a:blipFill>
                <a:blip r:embed="rId2"/>
                <a:stretch>
                  <a:fillRect l="-1064" t="-26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2" descr="https://lh3.googleusercontent.com/mOtfmsWe1HssN_xfAWmgyNh1hshi8alaBn4njtW49WzqOCd8oiow5sVRJ3MWOi38ZcT6V9kntoQGwxBbpNtv_BeJUbT6J5AgLSupQtRx90peUVVHqhf5WLxYsP663774A3wX6EX1">
            <a:extLst>
              <a:ext uri="{FF2B5EF4-FFF2-40B4-BE49-F238E27FC236}">
                <a16:creationId xmlns:a16="http://schemas.microsoft.com/office/drawing/2014/main" id="{4CFB638B-62C9-504F-8DC6-4274A236E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340" y="870810"/>
            <a:ext cx="3299579" cy="511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97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E26E89-30EA-A74D-99B9-DF2A2384FE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71600" y="685800"/>
                <a:ext cx="9601200" cy="1485900"/>
              </a:xfrm>
            </p:spPr>
            <p:txBody>
              <a:bodyPr/>
              <a:lstStyle/>
              <a:p>
                <a:r>
                  <a:rPr lang="fr-FR" dirty="0"/>
                  <a:t>Calcul de la sortie d’une couche de neurones récurrents à l’étape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AE26E89-30EA-A74D-99B9-DF2A2384F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71600" y="685800"/>
                <a:ext cx="9601200" cy="1485900"/>
              </a:xfrm>
              <a:blipFill>
                <a:blip r:embed="rId2"/>
                <a:stretch>
                  <a:fillRect l="-2646" t="-13559" b="-59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8C7627-3188-ED4D-A954-C02306669A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590800"/>
                <a:ext cx="9601200" cy="35814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fr-F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fr-F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sub>
                            <m:sup>
                              <m:r>
                                <a:rPr lang="fr-F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fr-F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FR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fr-FR" sz="4000" dirty="0"/>
              </a:p>
              <a:p>
                <a:pPr marL="0" indent="0">
                  <a:buNone/>
                </a:pPr>
                <a:endParaRPr lang="fr-FR" sz="4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fr-FR" sz="25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5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fr-FR" sz="25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25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fr-FR" sz="2500" dirty="0"/>
                  <a:t> : matrices regroupant tous les vecteurs de poids de la couche</a:t>
                </a:r>
              </a:p>
              <a:p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fr-FR" sz="2500" dirty="0"/>
                  <a:t> : fonction d’activation (comme </a:t>
                </a:r>
                <a:r>
                  <a:rPr lang="fr-FR" sz="2500" dirty="0" err="1"/>
                  <a:t>ReLU</a:t>
                </a:r>
                <a:r>
                  <a:rPr lang="fr-FR" sz="2500" dirty="0"/>
                  <a:t>, </a:t>
                </a:r>
                <a14:m>
                  <m:oMath xmlns:m="http://schemas.openxmlformats.org/officeDocument/2006/math">
                    <m:r>
                      <a:rPr lang="fr-FR" sz="2500" b="0" i="1" smtClean="0">
                        <a:latin typeface="Cambria Math" panose="02040503050406030204" pitchFamily="18" charset="0"/>
                      </a:rPr>
                      <m:t>𝑡𝑎𝑛h</m:t>
                    </m:r>
                  </m:oMath>
                </a14:m>
                <a:r>
                  <a:rPr lang="fr-FR" sz="2500" b="0" dirty="0"/>
                  <a:t>, </a:t>
                </a:r>
                <a:r>
                  <a:rPr lang="fr-FR" sz="2500" b="0" dirty="0" err="1"/>
                  <a:t>etc</a:t>
                </a:r>
                <a:r>
                  <a:rPr lang="fr-FR" sz="2500" b="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sz="2500" dirty="0"/>
                  <a:t> : le biais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8C7627-3188-ED4D-A954-C02306669A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590800"/>
                <a:ext cx="9601200" cy="3581400"/>
              </a:xfrm>
              <a:blipFill>
                <a:blip r:embed="rId3"/>
                <a:stretch>
                  <a:fillRect l="-1323" r="-397" b="-21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07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6F15-E435-6048-B80F-B78D4787D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cellules mémoire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B44667-79B3-1749-9F95-0262989BD8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716924"/>
                <a:ext cx="9601200" cy="3581400"/>
              </a:xfrm>
            </p:spPr>
            <p:txBody>
              <a:bodyPr/>
              <a:lstStyle/>
              <a:p>
                <a:r>
                  <a:rPr lang="fr-FR" sz="2500" dirty="0"/>
                  <a:t>« Est appelée </a:t>
                </a:r>
                <a:r>
                  <a:rPr lang="fr-FR" sz="2500" b="1" u="sng" dirty="0"/>
                  <a:t>cellule mémoire</a:t>
                </a:r>
                <a:r>
                  <a:rPr lang="fr-FR" sz="2500" dirty="0"/>
                  <a:t> une partie d’un réseau de neurones qui conserve un état entre plusieurs </a:t>
                </a:r>
                <a:r>
                  <a:rPr lang="fr-FR" sz="2500" b="1" dirty="0"/>
                  <a:t>étapes temporelles</a:t>
                </a:r>
                <a:r>
                  <a:rPr lang="fr-FR" sz="2500" dirty="0"/>
                  <a:t>. »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5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25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5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25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fr-FR" sz="2500" dirty="0"/>
                  <a:t> est fonction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5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25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5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2500" i="1"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</m:oMath>
                </a14:m>
                <a:r>
                  <a:rPr lang="fr-FR" sz="2500" dirty="0"/>
                  <a:t> :   « mémoire » de l’état précédent</a:t>
                </a:r>
              </a:p>
              <a:p>
                <a:r>
                  <a:rPr lang="fr-FR" sz="2500" dirty="0"/>
                  <a:t>Un neurone récurrent ou une couches de neurones récurrents sont des cellules de base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B44667-79B3-1749-9F95-0262989BD8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716924"/>
                <a:ext cx="9601200" cy="3581400"/>
              </a:xfrm>
              <a:blipFill>
                <a:blip r:embed="rId2"/>
                <a:stretch>
                  <a:fillRect l="-1058" t="-2120" r="-7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07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3FBEE9-5F5A-4EFB-898C-5D1770B3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3D888-DF74-0644-BF9D-504C6AFA0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4728633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fr-FR" dirty="0"/>
              <a:t>Les différents types de réseau de neurones récurrents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EA4C97-6543-45FB-AC42-2F60E84FC3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2323486"/>
              </p:ext>
            </p:extLst>
          </p:nvPr>
        </p:nvGraphicFramePr>
        <p:xfrm>
          <a:off x="643467" y="643467"/>
          <a:ext cx="1090506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122087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155</TotalTime>
  <Words>235</Words>
  <Application>Microsoft Macintosh PowerPoint</Application>
  <PresentationFormat>Widescreen</PresentationFormat>
  <Paragraphs>79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Cambria Math</vt:lpstr>
      <vt:lpstr>Franklin Gothic Book</vt:lpstr>
      <vt:lpstr>Crop</vt:lpstr>
      <vt:lpstr>Les réseaux de neurones récurrents</vt:lpstr>
      <vt:lpstr>Pourquoi les réseaux de neurones récurrents ?</vt:lpstr>
      <vt:lpstr>Différences entre récurrent et classique</vt:lpstr>
      <vt:lpstr>Les neurones récurrents</vt:lpstr>
      <vt:lpstr>Une autre représentation</vt:lpstr>
      <vt:lpstr>Deux vecteurs de poids par neurone</vt:lpstr>
      <vt:lpstr>Calcul de la sortie d’une couche de neurones récurrents à l’étape t</vt:lpstr>
      <vt:lpstr>Les cellules mémoire</vt:lpstr>
      <vt:lpstr>Les différents types de réseau de neurones récurrents</vt:lpstr>
      <vt:lpstr>1  série vers série</vt:lpstr>
      <vt:lpstr>2  série vers Vecteur</vt:lpstr>
      <vt:lpstr>3  Vecteur vers série</vt:lpstr>
      <vt:lpstr>4  série vers série différé</vt:lpstr>
      <vt:lpstr>Live coding: Entrainer un classifieur de série</vt:lpstr>
      <vt:lpstr>Architecture</vt:lpstr>
      <vt:lpstr>Les désaventages des neurones récurrents classiques</vt:lpstr>
      <vt:lpstr>Les cellules LSTM</vt:lpstr>
      <vt:lpstr>La structure des LSTM</vt:lpstr>
      <vt:lpstr>La structure des LSTM</vt:lpstr>
      <vt:lpstr>L’idée principale des LSTM</vt:lpstr>
      <vt:lpstr>LSTM : Step-By-Step</vt:lpstr>
      <vt:lpstr>Forget Gate</vt:lpstr>
      <vt:lpstr>Input Gate</vt:lpstr>
      <vt:lpstr>Mise à jour de l’état de la cellule</vt:lpstr>
      <vt:lpstr>Output Gate</vt:lpstr>
      <vt:lpstr>Exercice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réseaux de neurones récurrents</dc:title>
  <dc:creator>Gabriel Colson</dc:creator>
  <cp:lastModifiedBy>Gabriel Colson</cp:lastModifiedBy>
  <cp:revision>14</cp:revision>
  <dcterms:created xsi:type="dcterms:W3CDTF">2019-01-26T22:35:02Z</dcterms:created>
  <dcterms:modified xsi:type="dcterms:W3CDTF">2019-01-27T17:10:05Z</dcterms:modified>
</cp:coreProperties>
</file>